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B7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4A338-B7C2-4FE5-9638-BABEA90F930F}" type="datetimeFigureOut">
              <a:rPr lang="en-US" smtClean="0"/>
              <a:pPr/>
              <a:t>08/11/2013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BE5E-96EC-4E48-A45C-5678B4D66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67200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DỰ LUẬT SỬA ĐỔI, BỔ SUNG MỘT </a:t>
            </a:r>
            <a:r>
              <a:rPr lang="en-US" sz="320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SỐ ĐIỀU</a:t>
            </a:r>
            <a:br>
              <a:rPr lang="en-US" sz="320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CỦA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LUẬT BẢO HIỂM Y TẾ 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40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thảo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luật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BHYT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sửa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đổi</a:t>
            </a:r>
            <a: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2013</a:t>
            </a:r>
            <a:b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và </a:t>
            </a:r>
            <a:r>
              <a:rPr lang="en-US" sz="40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khuyến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nghị</a:t>
            </a:r>
            <a:r>
              <a:rPr lang="en-US" sz="40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tư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vấn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phản</a:t>
            </a:r>
            <a: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biện</a:t>
            </a:r>
            <a:b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3200" b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chính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sách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y </a:t>
            </a:r>
            <a:r>
              <a:rPr lang="en-US" sz="32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tế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VUSTA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nghị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chính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sách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y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tế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dự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phòng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luật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bảo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hiểm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y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Ủy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ban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Vấn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Xã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Hội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&amp; VUSTA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en-US" sz="2400" i="1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Hà</a:t>
            </a:r>
            <a:r>
              <a:rPr lang="en-US" sz="2400" i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Nội 7/11/2013</a:t>
            </a:r>
            <a:endParaRPr lang="en-US" sz="3200" i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6" y="4800600"/>
            <a:ext cx="8686800" cy="1752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BS.TS.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Trần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Tuấn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Giám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đốc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trung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tâm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Nghien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cứu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&amp;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Đào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tạo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Phát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triển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Cộng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đồng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(RTCCD)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Chuyên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gia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vấn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phản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biện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chính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sách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tế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nhóm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vận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động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phát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triển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chính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sách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tế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dựa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trên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bằng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chứng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Liên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hiệp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các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Hội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Khoa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học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và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Kỹ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thuật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Việt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(VUSTA)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64B7CE"/>
          </a:solidFill>
        </p:spPr>
        <p:txBody>
          <a:bodyPr>
            <a:noAutofit/>
          </a:bodyPr>
          <a:lstStyle/>
          <a:p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</a:t>
            </a: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Khoa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học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quản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lý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lượng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dịch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vụ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bảo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hiểm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+mj-lt"/>
              </a:rPr>
              <a:t>y tế</a:t>
            </a:r>
            <a:br>
              <a:rPr lang="en-US" sz="3200" smtClean="0">
                <a:solidFill>
                  <a:schemeClr val="bg1"/>
                </a:solidFill>
                <a:latin typeface="+mj-lt"/>
              </a:rPr>
            </a:br>
            <a:r>
              <a:rPr lang="en-US" sz="3200" smtClean="0">
                <a:solidFill>
                  <a:schemeClr val="bg1"/>
                </a:solidFill>
                <a:latin typeface="+mj-lt"/>
              </a:rPr>
              <a:t>đòi hỏi giám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sát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đánh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giá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khách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quan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4000" dirty="0" err="1" smtClean="0">
                <a:latin typeface="+mj-lt"/>
              </a:rPr>
              <a:t>Một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hệ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thống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bảo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hiểm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tế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cần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tối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thiểu</a:t>
            </a:r>
            <a:r>
              <a:rPr lang="en-US" sz="4000" dirty="0" smtClean="0">
                <a:latin typeface="+mj-lt"/>
              </a:rPr>
              <a:t> 4 </a:t>
            </a:r>
            <a:r>
              <a:rPr lang="en-US" sz="4000" dirty="0" err="1" smtClean="0">
                <a:latin typeface="+mj-lt"/>
              </a:rPr>
              <a:t>chủ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thể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cấu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thành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tách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bạch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rõ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ràng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trong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chức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năng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và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trách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nhiệm</a:t>
            </a:r>
            <a:r>
              <a:rPr lang="en-US" sz="4000" dirty="0" smtClean="0">
                <a:latin typeface="+mj-lt"/>
              </a:rPr>
              <a:t>: </a:t>
            </a:r>
          </a:p>
          <a:p>
            <a:pPr lvl="2"/>
            <a:r>
              <a:rPr lang="en-US" sz="3400" dirty="0" err="1" smtClean="0">
                <a:latin typeface="+mj-lt"/>
              </a:rPr>
              <a:t>Chủ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thể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cung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cấp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dịch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vụ</a:t>
            </a:r>
            <a:r>
              <a:rPr lang="en-US" sz="3400" dirty="0" smtClean="0">
                <a:latin typeface="+mj-lt"/>
              </a:rPr>
              <a:t> y </a:t>
            </a:r>
            <a:r>
              <a:rPr lang="en-US" sz="3400" dirty="0" err="1" smtClean="0">
                <a:latin typeface="+mj-lt"/>
              </a:rPr>
              <a:t>tế</a:t>
            </a:r>
            <a:endParaRPr lang="en-US" sz="3400" dirty="0" smtClean="0">
              <a:latin typeface="+mj-lt"/>
            </a:endParaRPr>
          </a:p>
          <a:p>
            <a:pPr lvl="2"/>
            <a:r>
              <a:rPr lang="en-US" sz="3400" dirty="0" err="1" smtClean="0">
                <a:latin typeface="+mj-lt"/>
              </a:rPr>
              <a:t>Người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dân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sử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dụng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dịch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vụ</a:t>
            </a:r>
            <a:r>
              <a:rPr lang="en-US" sz="3400" dirty="0" smtClean="0">
                <a:latin typeface="+mj-lt"/>
              </a:rPr>
              <a:t> y </a:t>
            </a:r>
            <a:r>
              <a:rPr lang="en-US" sz="3400" dirty="0" err="1" smtClean="0">
                <a:latin typeface="+mj-lt"/>
              </a:rPr>
              <a:t>tế</a:t>
            </a:r>
            <a:endParaRPr lang="en-US" sz="3400" dirty="0" smtClean="0">
              <a:latin typeface="+mj-lt"/>
            </a:endParaRPr>
          </a:p>
          <a:p>
            <a:pPr lvl="2"/>
            <a:r>
              <a:rPr lang="en-US" sz="3400" dirty="0" err="1" smtClean="0">
                <a:latin typeface="+mj-lt"/>
              </a:rPr>
              <a:t>Chủ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thể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cung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cấp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dịch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vụ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bảo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hiểm</a:t>
            </a:r>
            <a:r>
              <a:rPr lang="en-US" sz="3400" dirty="0" smtClean="0">
                <a:latin typeface="+mj-lt"/>
              </a:rPr>
              <a:t> y </a:t>
            </a:r>
            <a:r>
              <a:rPr lang="en-US" sz="3400" dirty="0" err="1" smtClean="0">
                <a:latin typeface="+mj-lt"/>
              </a:rPr>
              <a:t>tế</a:t>
            </a:r>
            <a:endParaRPr lang="en-US" sz="3400" dirty="0" smtClean="0">
              <a:latin typeface="+mj-lt"/>
            </a:endParaRPr>
          </a:p>
          <a:p>
            <a:pPr lvl="2"/>
            <a:r>
              <a:rPr lang="en-US" sz="3400" dirty="0" err="1" smtClean="0">
                <a:latin typeface="+mj-lt"/>
              </a:rPr>
              <a:t>Chủ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thể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theo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dõi</a:t>
            </a:r>
            <a:r>
              <a:rPr lang="en-US" sz="3400" dirty="0" smtClean="0">
                <a:latin typeface="+mj-lt"/>
              </a:rPr>
              <a:t>, </a:t>
            </a:r>
            <a:r>
              <a:rPr lang="en-US" sz="3400" dirty="0" err="1" smtClean="0">
                <a:latin typeface="+mj-lt"/>
              </a:rPr>
              <a:t>giám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sát</a:t>
            </a:r>
            <a:r>
              <a:rPr lang="en-US" sz="3400" dirty="0" smtClean="0">
                <a:latin typeface="+mj-lt"/>
              </a:rPr>
              <a:t>, </a:t>
            </a:r>
            <a:r>
              <a:rPr lang="en-US" sz="3400" dirty="0" err="1" smtClean="0">
                <a:latin typeface="+mj-lt"/>
              </a:rPr>
              <a:t>đánh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giá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chất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lượng</a:t>
            </a:r>
            <a:r>
              <a:rPr lang="en-US" sz="3400" dirty="0" smtClean="0">
                <a:latin typeface="+mj-lt"/>
              </a:rPr>
              <a:t>: </a:t>
            </a:r>
            <a:r>
              <a:rPr lang="en-US" sz="3400" dirty="0" err="1" smtClean="0">
                <a:latin typeface="+mj-lt"/>
              </a:rPr>
              <a:t>đánh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giá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nội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bộ</a:t>
            </a:r>
            <a:r>
              <a:rPr lang="en-US" sz="3400" dirty="0" smtClean="0">
                <a:latin typeface="+mj-lt"/>
              </a:rPr>
              <a:t>, </a:t>
            </a:r>
            <a:r>
              <a:rPr lang="en-US" sz="3400" err="1" smtClean="0">
                <a:latin typeface="+mj-lt"/>
              </a:rPr>
              <a:t>đánh</a:t>
            </a:r>
            <a:r>
              <a:rPr lang="en-US" sz="3400" smtClean="0">
                <a:latin typeface="+mj-lt"/>
              </a:rPr>
              <a:t> giá độc </a:t>
            </a:r>
            <a:r>
              <a:rPr lang="en-US" sz="3400" dirty="0" err="1" smtClean="0">
                <a:latin typeface="+mj-lt"/>
              </a:rPr>
              <a:t>lập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smtClean="0">
                <a:latin typeface="+mj-lt"/>
              </a:rPr>
              <a:t>(của hệ </a:t>
            </a:r>
            <a:r>
              <a:rPr lang="en-US" sz="3400" dirty="0" err="1" smtClean="0">
                <a:latin typeface="+mj-lt"/>
              </a:rPr>
              <a:t>thống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và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của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từng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loại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hình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dịch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dirty="0" err="1" smtClean="0">
                <a:latin typeface="+mj-lt"/>
              </a:rPr>
              <a:t>vụ</a:t>
            </a:r>
            <a:r>
              <a:rPr lang="en-US" sz="3400" dirty="0" smtClean="0">
                <a:latin typeface="+mj-lt"/>
              </a:rPr>
              <a:t>) </a:t>
            </a:r>
          </a:p>
          <a:p>
            <a:pPr lvl="1"/>
            <a:r>
              <a:rPr lang="en-US" sz="4000" dirty="0" err="1" smtClean="0">
                <a:latin typeface="+mj-lt"/>
              </a:rPr>
              <a:t>Dịch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vụ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khám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chữa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bệnh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và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dịch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vụ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bảo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hiểm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tế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đòi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hỏi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phải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được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giám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sát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đánh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giá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liên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tục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một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cách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khoa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học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khách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quan</a:t>
            </a:r>
            <a:endParaRPr lang="en-US" sz="40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64B7CE"/>
          </a:solidFill>
        </p:spPr>
        <p:txBody>
          <a:bodyPr>
            <a:noAutofit/>
          </a:bodyPr>
          <a:lstStyle/>
          <a:p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Sơ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đồ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chủ</a:t>
            </a:r>
            <a:r>
              <a:rPr lang="en-US" sz="40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thể trong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dự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luật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sửa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đổi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5029200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VẤN ĐỀ: </a:t>
            </a:r>
            <a:r>
              <a:rPr lang="en-US" b="1" dirty="0" smtClean="0">
                <a:solidFill>
                  <a:schemeClr val="accent1"/>
                </a:solidFill>
              </a:rPr>
              <a:t>LUẬT QUY ĐỊNH NHÀ NƯỚC </a:t>
            </a:r>
            <a:r>
              <a:rPr lang="en-US" b="1" smtClean="0">
                <a:solidFill>
                  <a:schemeClr val="accent1"/>
                </a:solidFill>
              </a:rPr>
              <a:t>THỰC HIỆN ĐỒNG THỜI CẢ </a:t>
            </a:r>
            <a:r>
              <a:rPr lang="en-US" b="1" dirty="0" smtClean="0">
                <a:solidFill>
                  <a:schemeClr val="accent1"/>
                </a:solidFill>
              </a:rPr>
              <a:t>BỐN </a:t>
            </a:r>
            <a:r>
              <a:rPr lang="en-US" b="1" smtClean="0">
                <a:solidFill>
                  <a:schemeClr val="accent1"/>
                </a:solidFill>
              </a:rPr>
              <a:t>VAI TRÒ</a:t>
            </a:r>
          </a:p>
          <a:p>
            <a:r>
              <a:rPr lang="en-US" b="1" i="1" smtClean="0">
                <a:solidFill>
                  <a:schemeClr val="accent1"/>
                </a:solidFill>
              </a:rPr>
              <a:t>“ </a:t>
            </a:r>
            <a:r>
              <a:rPr lang="en-US" b="1" i="1" dirty="0" smtClean="0">
                <a:solidFill>
                  <a:schemeClr val="accent1"/>
                </a:solidFill>
              </a:rPr>
              <a:t>THIẾT LẬP HÀNH LANG PHÁP LÝ &amp; QUẢN LÝ HỆ THỐNG CUNG CẤP DỊCH </a:t>
            </a:r>
            <a:r>
              <a:rPr lang="en-US" b="1" i="1" smtClean="0">
                <a:solidFill>
                  <a:schemeClr val="accent1"/>
                </a:solidFill>
              </a:rPr>
              <a:t>VỤ”,</a:t>
            </a:r>
          </a:p>
          <a:p>
            <a:r>
              <a:rPr lang="en-US" b="1" i="1" smtClean="0">
                <a:solidFill>
                  <a:schemeClr val="accent1"/>
                </a:solidFill>
              </a:rPr>
              <a:t>“TỔ CHỨC THỰC HIỆN CUNG </a:t>
            </a:r>
            <a:r>
              <a:rPr lang="en-US" b="1" i="1" dirty="0" smtClean="0">
                <a:solidFill>
                  <a:schemeClr val="accent1"/>
                </a:solidFill>
              </a:rPr>
              <a:t>CẤP DỊCH VỤ”, “GIÁM SÁT, ĐÁNH GIÁ CHẤT LƯỢNG DỊCH </a:t>
            </a:r>
            <a:r>
              <a:rPr lang="en-US" b="1" i="1" smtClean="0">
                <a:solidFill>
                  <a:schemeClr val="accent1"/>
                </a:solidFill>
              </a:rPr>
              <a:t>VỤ” + BẮT </a:t>
            </a:r>
            <a:r>
              <a:rPr lang="en-US" b="1" i="1" dirty="0" smtClean="0">
                <a:solidFill>
                  <a:schemeClr val="accent1"/>
                </a:solidFill>
              </a:rPr>
              <a:t>BUỘC “NGƯỜI SỬ DỤNG”</a:t>
            </a:r>
            <a:r>
              <a:rPr lang="en-US" dirty="0" smtClean="0"/>
              <a:t> ĐÓNG PHÍ THÔNG QUA HỆ THỐNG CHÍNH QUYỀN CƠ SỞ</a:t>
            </a:r>
          </a:p>
          <a:p>
            <a:pPr>
              <a:buFont typeface="Wingdings"/>
              <a:buChar char="à"/>
            </a:pP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KHÔNG TÁCH BẠCH CHỨC NĂNG QUẢN LÝ VÀ CUNG CẤP DỊCH </a:t>
            </a:r>
            <a:r>
              <a:rPr lang="en-US" b="1" smtClean="0">
                <a:solidFill>
                  <a:srgbClr val="C00000"/>
                </a:solidFill>
                <a:sym typeface="Wingdings" pitchFamily="2" charset="2"/>
              </a:rPr>
              <a:t>VỤ</a:t>
            </a:r>
            <a:r>
              <a:rPr lang="en-US" smtClean="0">
                <a:sym typeface="Wingdings" pitchFamily="2" charset="2"/>
              </a:rPr>
              <a:t>, BÀI HỌC THỜI XƯA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VẮNG BÓNG VAI TRÒ CÁC HỘI, CƠ SỞ ĐỘC LẬP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381000" y="1106904"/>
            <a:ext cx="8541478" cy="3657600"/>
            <a:chOff x="381000" y="1600200"/>
            <a:chExt cx="8541478" cy="3657600"/>
          </a:xfrm>
        </p:grpSpPr>
        <p:sp>
          <p:nvSpPr>
            <p:cNvPr id="7" name="Rectangle 6"/>
            <p:cNvSpPr/>
            <p:nvPr/>
          </p:nvSpPr>
          <p:spPr>
            <a:xfrm>
              <a:off x="381000" y="1828800"/>
              <a:ext cx="1524000" cy="1219200"/>
            </a:xfrm>
            <a:prstGeom prst="rect">
              <a:avLst/>
            </a:prstGeom>
            <a:solidFill>
              <a:srgbClr val="EEFF0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CƠ SỞ 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Y TẾ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05600" y="1600200"/>
              <a:ext cx="1676400" cy="1219200"/>
            </a:xfrm>
            <a:prstGeom prst="rect">
              <a:avLst/>
            </a:prstGeom>
            <a:solidFill>
              <a:srgbClr val="DFF5F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FF0000"/>
                  </a:solidFill>
                </a:rPr>
                <a:t>NGƯỜI SỬ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DỤNG DỊCH VỤ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62200" y="1828800"/>
              <a:ext cx="3926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CUNG CẤP DỊCH VỤ KHÁM, CHỮA BỆNH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0800000">
              <a:off x="2209800" y="2667000"/>
              <a:ext cx="41148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43200" y="2819400"/>
              <a:ext cx="2797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TRẢ PHÍ SỬ DỤNG DỊCH VỤ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133600" y="2209800"/>
              <a:ext cx="41910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505200" y="4191000"/>
              <a:ext cx="1676400" cy="1066800"/>
            </a:xfrm>
            <a:prstGeom prst="rect">
              <a:avLst/>
            </a:prstGeom>
            <a:solidFill>
              <a:srgbClr val="FFD9F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BẢO 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HiỂM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 </a:t>
              </a:r>
            </a:p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Y TẾ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0800000" flipV="1">
              <a:off x="4800600" y="2971800"/>
              <a:ext cx="1524001" cy="10668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1828800" y="3352799"/>
              <a:ext cx="1600200" cy="12954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85800" y="3600271"/>
              <a:ext cx="251088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THANH TOÁN</a:t>
              </a:r>
            </a:p>
            <a:p>
              <a:r>
                <a:rPr lang="en-US" dirty="0" smtClean="0"/>
                <a:t>CHI PHÍ KHÁM</a:t>
              </a:r>
            </a:p>
            <a:p>
              <a:r>
                <a:rPr lang="en-US" dirty="0" smtClean="0"/>
                <a:t>CHỮA BỆNH</a:t>
              </a:r>
            </a:p>
            <a:p>
              <a:r>
                <a:rPr lang="en-US" dirty="0" err="1" smtClean="0"/>
                <a:t>KiỂM</a:t>
              </a:r>
              <a:r>
                <a:rPr lang="en-US" dirty="0" smtClean="0"/>
                <a:t> SOÁT “LẠM DỤNG”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3733800"/>
              <a:ext cx="11031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NỘP PHÍ</a:t>
              </a:r>
            </a:p>
            <a:p>
              <a:r>
                <a:rPr lang="en-US" dirty="0" smtClean="0"/>
                <a:t>(THU PHÍ)</a:t>
              </a:r>
              <a:endParaRPr lang="en-US" dirty="0"/>
            </a:p>
          </p:txBody>
        </p:sp>
        <p:sp>
          <p:nvSpPr>
            <p:cNvPr id="31" name="Hexagon 30"/>
            <p:cNvSpPr/>
            <p:nvPr/>
          </p:nvSpPr>
          <p:spPr>
            <a:xfrm>
              <a:off x="6629400" y="4191000"/>
              <a:ext cx="1828800" cy="990600"/>
            </a:xfrm>
            <a:prstGeom prst="hexagon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NSDLĐ, NHÀ NƯỚC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>
              <a:off x="5334001" y="4648200"/>
              <a:ext cx="1142999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V="1">
              <a:off x="6857206" y="3504405"/>
              <a:ext cx="1220789" cy="1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705029" y="3200400"/>
              <a:ext cx="12174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HỖ TRỢ</a:t>
              </a:r>
            </a:p>
            <a:p>
              <a:r>
                <a:rPr lang="en-US" dirty="0" smtClean="0"/>
                <a:t>THEO LUẬT</a:t>
              </a:r>
              <a:endParaRPr lang="en-US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365125"/>
          </a:xfrm>
        </p:spPr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64B7CE"/>
          </a:solidFill>
        </p:spPr>
        <p:txBody>
          <a:bodyPr>
            <a:noAutofit/>
          </a:bodyPr>
          <a:lstStyle/>
          <a:p>
            <a:r>
              <a:rPr lang="en-US" sz="3200" smtClean="0">
                <a:latin typeface="+mj-lt"/>
                <a:cs typeface="Times New Roman" pitchFamily="18" charset="0"/>
              </a:rPr>
              <a:t>Luật Bảo hiểm y tế + Luật Khám, chữa bệnh</a:t>
            </a:r>
            <a:br>
              <a:rPr lang="en-US" sz="3200" smtClean="0">
                <a:latin typeface="+mj-lt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duy trì tình trạng này…</a:t>
            </a:r>
            <a:endParaRPr lang="en-US" sz="32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>
              <a:buFont typeface="Arial" pitchFamily="34" charset="0"/>
              <a:buChar char="•"/>
            </a:pPr>
            <a:r>
              <a:rPr lang="en-US" sz="2400" b="1" smtClean="0">
                <a:latin typeface="+mj-lt"/>
              </a:rPr>
              <a:t>Cơ </a:t>
            </a:r>
            <a:r>
              <a:rPr lang="en-US" sz="2400" b="1" dirty="0" err="1" smtClean="0">
                <a:latin typeface="+mj-lt"/>
              </a:rPr>
              <a:t>sở</a:t>
            </a:r>
            <a:r>
              <a:rPr lang="en-US" sz="2400" b="1" dirty="0" smtClean="0">
                <a:latin typeface="+mj-lt"/>
              </a:rPr>
              <a:t> y </a:t>
            </a:r>
            <a:r>
              <a:rPr lang="en-US" sz="2400" b="1" dirty="0" err="1" smtClean="0">
                <a:latin typeface="+mj-lt"/>
              </a:rPr>
              <a:t>tế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en-US" sz="2400" dirty="0" smtClean="0"/>
              <a:t> </a:t>
            </a:r>
            <a:r>
              <a:rPr lang="en-US" sz="2400" dirty="0" err="1" smtClean="0"/>
              <a:t>nhà</a:t>
            </a:r>
            <a:r>
              <a:rPr lang="en-US" sz="2400" dirty="0" smtClean="0"/>
              <a:t> </a:t>
            </a:r>
            <a:r>
              <a:rPr lang="en-US" sz="2400" dirty="0" err="1" smtClean="0"/>
              <a:t>nước</a:t>
            </a:r>
            <a:r>
              <a:rPr lang="en-US" sz="2400" dirty="0" smtClean="0"/>
              <a:t> (</a:t>
            </a: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giường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viện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: </a:t>
            </a:r>
            <a:r>
              <a:rPr lang="en-US" sz="2400" smtClean="0"/>
              <a:t>2.2%; Tỷ </a:t>
            </a:r>
            <a:r>
              <a:rPr lang="en-US" sz="2400" dirty="0" err="1" smtClean="0"/>
              <a:t>lệ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: 8%) 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 thị trượng YẾU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chăm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sóc</a:t>
            </a:r>
            <a:r>
              <a:rPr lang="en-US" sz="2400" dirty="0" smtClean="0">
                <a:sym typeface="Wingdings" pitchFamily="2" charset="2"/>
              </a:rPr>
              <a:t> y </a:t>
            </a:r>
            <a:r>
              <a:rPr lang="en-US" sz="2400" dirty="0" err="1" smtClean="0">
                <a:sym typeface="Wingdings" pitchFamily="2" charset="2"/>
              </a:rPr>
              <a:t>tế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lệch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err="1" smtClean="0">
                <a:sym typeface="Wingdings" pitchFamily="2" charset="2"/>
              </a:rPr>
              <a:t>lạc</a:t>
            </a:r>
            <a:r>
              <a:rPr lang="en-US" sz="2400" smtClean="0">
                <a:sym typeface="Wingdings" pitchFamily="2" charset="2"/>
              </a:rPr>
              <a:t>; công </a:t>
            </a:r>
            <a:r>
              <a:rPr lang="en-US" sz="2400" dirty="0" err="1" smtClean="0">
                <a:sym typeface="Wingdings" pitchFamily="2" charset="2"/>
              </a:rPr>
              <a:t>tư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lẫn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lộn</a:t>
            </a:r>
            <a:r>
              <a:rPr lang="en-US" sz="2400" dirty="0" smtClean="0">
                <a:sym typeface="Wingdings" pitchFamily="2" charset="2"/>
              </a:rPr>
              <a:t>; </a:t>
            </a:r>
          </a:p>
          <a:p>
            <a:pPr marL="223838" indent="-223838">
              <a:buFont typeface="Arial" pitchFamily="34" charset="0"/>
              <a:buChar char="•"/>
            </a:pPr>
            <a:r>
              <a:rPr lang="en-US" sz="2400" b="1" smtClean="0">
                <a:sym typeface="Wingdings" pitchFamily="2" charset="2"/>
              </a:rPr>
              <a:t>Dịch </a:t>
            </a:r>
            <a:r>
              <a:rPr lang="en-US" sz="2400" b="1" dirty="0" err="1" smtClean="0">
                <a:sym typeface="Wingdings" pitchFamily="2" charset="2"/>
              </a:rPr>
              <a:t>vụ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bảo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err="1" smtClean="0">
                <a:sym typeface="Wingdings" pitchFamily="2" charset="2"/>
              </a:rPr>
              <a:t>hiểm</a:t>
            </a:r>
            <a:r>
              <a:rPr lang="en-US" sz="2400" smtClean="0">
                <a:sym typeface="Wingdings" pitchFamily="2" charset="2"/>
              </a:rPr>
              <a:t>: Chủ </a:t>
            </a:r>
            <a:r>
              <a:rPr lang="en-US" sz="2400" dirty="0" err="1" smtClean="0">
                <a:sym typeface="Wingdings" pitchFamily="2" charset="2"/>
              </a:rPr>
              <a:t>yếu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nhà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nước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smtClean="0">
                <a:sym typeface="Wingdings" pitchFamily="2" charset="2"/>
              </a:rPr>
              <a:t> thị </a:t>
            </a:r>
            <a:r>
              <a:rPr lang="en-US" sz="2400" dirty="0" err="1" smtClean="0">
                <a:sym typeface="Wingdings" pitchFamily="2" charset="2"/>
              </a:rPr>
              <a:t>trường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bảo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hiểm</a:t>
            </a:r>
            <a:r>
              <a:rPr lang="en-US" sz="2400" dirty="0" smtClean="0">
                <a:sym typeface="Wingdings" pitchFamily="2" charset="2"/>
              </a:rPr>
              <a:t> y </a:t>
            </a:r>
            <a:r>
              <a:rPr lang="en-US" sz="2400" dirty="0" err="1" smtClean="0">
                <a:sym typeface="Wingdings" pitchFamily="2" charset="2"/>
              </a:rPr>
              <a:t>tế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khó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hình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thành</a:t>
            </a:r>
            <a:r>
              <a:rPr lang="en-US" sz="2400" dirty="0" smtClean="0">
                <a:sym typeface="Wingdings" pitchFamily="2" charset="2"/>
              </a:rPr>
              <a:t>, YẾU </a:t>
            </a:r>
            <a:r>
              <a:rPr lang="en-US" sz="2400" dirty="0" err="1" smtClean="0">
                <a:sym typeface="Wingdings" pitchFamily="2" charset="2"/>
              </a:rPr>
              <a:t>động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lực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cạnh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tranh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cho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phát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triển</a:t>
            </a:r>
            <a:r>
              <a:rPr lang="en-US" sz="2400" dirty="0" smtClean="0">
                <a:sym typeface="Wingdings" pitchFamily="2" charset="2"/>
              </a:rPr>
              <a:t>? </a:t>
            </a:r>
          </a:p>
          <a:p>
            <a:pPr marL="223838" indent="-223838">
              <a:buFont typeface="Arial" pitchFamily="34" charset="0"/>
              <a:buChar char="•"/>
            </a:pPr>
            <a:r>
              <a:rPr lang="en-US" sz="2400" b="1" smtClean="0">
                <a:sym typeface="Wingdings" pitchFamily="2" charset="2"/>
              </a:rPr>
              <a:t>“</a:t>
            </a:r>
            <a:r>
              <a:rPr lang="en-US" sz="2400" b="1" dirty="0" err="1" smtClean="0">
                <a:sym typeface="Wingdings" pitchFamily="2" charset="2"/>
              </a:rPr>
              <a:t>Đóng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phí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bảo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hiểm</a:t>
            </a:r>
            <a:r>
              <a:rPr lang="en-US" sz="2400" b="1" dirty="0" smtClean="0">
                <a:sym typeface="Wingdings" pitchFamily="2" charset="2"/>
              </a:rPr>
              <a:t>”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err="1" smtClean="0">
                <a:sym typeface="Wingdings" pitchFamily="2" charset="2"/>
              </a:rPr>
              <a:t>Nhà</a:t>
            </a:r>
            <a:r>
              <a:rPr lang="en-US" sz="2400" smtClean="0">
                <a:sym typeface="Wingdings" pitchFamily="2" charset="2"/>
              </a:rPr>
              <a:t> nước 42</a:t>
            </a:r>
            <a:r>
              <a:rPr lang="en-US" sz="2400" dirty="0" smtClean="0">
                <a:sym typeface="Wingdings" pitchFamily="2" charset="2"/>
              </a:rPr>
              <a:t>% !!! </a:t>
            </a:r>
            <a:r>
              <a:rPr lang="en-US" sz="2400" dirty="0" err="1" smtClean="0">
                <a:sym typeface="Wingdings" pitchFamily="2" charset="2"/>
              </a:rPr>
              <a:t>Phình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cấp</a:t>
            </a:r>
            <a:r>
              <a:rPr lang="en-US" sz="2400" dirty="0" smtClean="0">
                <a:sym typeface="Wingdings" pitchFamily="2" charset="2"/>
              </a:rPr>
              <a:t> “</a:t>
            </a:r>
            <a:r>
              <a:rPr lang="en-US" sz="2400" dirty="0" err="1" smtClean="0">
                <a:sym typeface="Wingdings" pitchFamily="2" charset="2"/>
              </a:rPr>
              <a:t>ngân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sách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nhà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err="1" smtClean="0">
                <a:sym typeface="Wingdings" pitchFamily="2" charset="2"/>
              </a:rPr>
              <a:t>nước</a:t>
            </a:r>
            <a:r>
              <a:rPr lang="en-US" sz="2400" smtClean="0">
                <a:sym typeface="Wingdings" pitchFamily="2" charset="2"/>
              </a:rPr>
              <a:t>”  </a:t>
            </a:r>
            <a:r>
              <a:rPr lang="en-US" sz="2400" dirty="0" err="1" smtClean="0">
                <a:sym typeface="Wingdings" pitchFamily="2" charset="2"/>
              </a:rPr>
              <a:t>nguy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cơ</a:t>
            </a:r>
            <a:r>
              <a:rPr lang="en-US" sz="2400" dirty="0" smtClean="0">
                <a:sym typeface="Wingdings" pitchFamily="2" charset="2"/>
              </a:rPr>
              <a:t> ?</a:t>
            </a:r>
          </a:p>
          <a:p>
            <a:pPr marL="223838" indent="-223838">
              <a:buFont typeface="Arial" pitchFamily="34" charset="0"/>
              <a:buChar char="•"/>
            </a:pPr>
            <a:r>
              <a:rPr lang="en-US" sz="2400" b="1" smtClean="0">
                <a:sym typeface="Wingdings" pitchFamily="2" charset="2"/>
              </a:rPr>
              <a:t>Người </a:t>
            </a:r>
            <a:r>
              <a:rPr lang="en-US" sz="2400" b="1" err="1" smtClean="0">
                <a:sym typeface="Wingdings" pitchFamily="2" charset="2"/>
              </a:rPr>
              <a:t>dân</a:t>
            </a:r>
            <a:r>
              <a:rPr lang="en-US" sz="2400" b="1" smtClean="0">
                <a:sym typeface="Wingdings" pitchFamily="2" charset="2"/>
              </a:rPr>
              <a:t>: </a:t>
            </a:r>
            <a:r>
              <a:rPr lang="en-US" sz="2400" smtClean="0">
                <a:sym typeface="Wingdings" pitchFamily="2" charset="2"/>
              </a:rPr>
              <a:t>Không </a:t>
            </a:r>
            <a:r>
              <a:rPr lang="en-US" sz="2400" dirty="0" err="1" smtClean="0">
                <a:sym typeface="Wingdings" pitchFamily="2" charset="2"/>
              </a:rPr>
              <a:t>có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sự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lựa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err="1" smtClean="0">
                <a:sym typeface="Wingdings" pitchFamily="2" charset="2"/>
              </a:rPr>
              <a:t>chọn</a:t>
            </a:r>
            <a:r>
              <a:rPr lang="en-US" sz="2400" smtClean="0">
                <a:sym typeface="Wingdings" pitchFamily="2" charset="2"/>
              </a:rPr>
              <a:t>,  </a:t>
            </a:r>
            <a:r>
              <a:rPr lang="en-US" sz="2400" dirty="0" err="1" smtClean="0">
                <a:sym typeface="Wingdings" pitchFamily="2" charset="2"/>
              </a:rPr>
              <a:t>động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lực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thúc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đẩy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sự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phát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triển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thị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trường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bảo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hiểm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thị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trường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chăm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sóc</a:t>
            </a:r>
            <a:r>
              <a:rPr lang="en-US" sz="2400" dirty="0" smtClean="0">
                <a:sym typeface="Wingdings" pitchFamily="2" charset="2"/>
              </a:rPr>
              <a:t> y </a:t>
            </a:r>
            <a:r>
              <a:rPr lang="en-US" sz="2400" dirty="0" err="1" smtClean="0">
                <a:sym typeface="Wingdings" pitchFamily="2" charset="2"/>
              </a:rPr>
              <a:t>tế</a:t>
            </a:r>
            <a:r>
              <a:rPr lang="en-US" sz="2400" dirty="0" smtClean="0">
                <a:sym typeface="Wingdings" pitchFamily="2" charset="2"/>
              </a:rPr>
              <a:t>? </a:t>
            </a:r>
          </a:p>
          <a:p>
            <a:pPr marL="223838" indent="-223838">
              <a:buFont typeface="Arial" pitchFamily="34" charset="0"/>
              <a:buChar char="•"/>
            </a:pPr>
            <a:r>
              <a:rPr lang="en-US" sz="2400" b="1" smtClean="0">
                <a:sym typeface="Wingdings" pitchFamily="2" charset="2"/>
              </a:rPr>
              <a:t>Giám </a:t>
            </a:r>
            <a:r>
              <a:rPr lang="en-US" sz="2400" b="1" dirty="0" err="1" smtClean="0">
                <a:sym typeface="Wingdings" pitchFamily="2" charset="2"/>
              </a:rPr>
              <a:t>sát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chất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lượng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dịch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vụ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độc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lập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không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đưa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vào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luật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hội</a:t>
            </a:r>
            <a:r>
              <a:rPr lang="en-US" sz="2400" dirty="0" smtClean="0">
                <a:sym typeface="Wingdings" pitchFamily="2" charset="2"/>
              </a:rPr>
              <a:t> y </a:t>
            </a:r>
            <a:r>
              <a:rPr lang="en-US" sz="2400" dirty="0" err="1" smtClean="0">
                <a:sym typeface="Wingdings" pitchFamily="2" charset="2"/>
              </a:rPr>
              <a:t>học</a:t>
            </a:r>
            <a:r>
              <a:rPr lang="en-US" sz="2400" dirty="0" smtClean="0">
                <a:sym typeface="Wingdings" pitchFamily="2" charset="2"/>
              </a:rPr>
              <a:t>/</a:t>
            </a:r>
            <a:r>
              <a:rPr lang="en-US" sz="2400" dirty="0" err="1" smtClean="0">
                <a:sym typeface="Wingdings" pitchFamily="2" charset="2"/>
              </a:rPr>
              <a:t>hội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nghề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nghiệp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hội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người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sử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dụng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dịch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vụ</a:t>
            </a:r>
            <a:r>
              <a:rPr lang="en-US" sz="2400" dirty="0" smtClean="0">
                <a:sym typeface="Wingdings" pitchFamily="2" charset="2"/>
              </a:rPr>
              <a:t>… </a:t>
            </a:r>
            <a:r>
              <a:rPr lang="en-US" sz="2400" dirty="0" err="1" smtClean="0">
                <a:sym typeface="Wingdings" pitchFamily="2" charset="2"/>
              </a:rPr>
              <a:t>không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phát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triển</a:t>
            </a:r>
            <a:r>
              <a:rPr lang="en-US" sz="2400" dirty="0" smtClean="0">
                <a:sym typeface="Wingdings" pitchFamily="2" charset="2"/>
              </a:rPr>
              <a:t>  y </a:t>
            </a:r>
            <a:r>
              <a:rPr lang="en-US" sz="2400" dirty="0" err="1" smtClean="0">
                <a:sym typeface="Wingdings" pitchFamily="2" charset="2"/>
              </a:rPr>
              <a:t>tế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nhà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nước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bảo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hiểm</a:t>
            </a:r>
            <a:r>
              <a:rPr lang="en-US" sz="2400" dirty="0" smtClean="0">
                <a:sym typeface="Wingdings" pitchFamily="2" charset="2"/>
              </a:rPr>
              <a:t> y </a:t>
            </a:r>
            <a:r>
              <a:rPr lang="en-US" sz="2400" dirty="0" err="1" smtClean="0">
                <a:sym typeface="Wingdings" pitchFamily="2" charset="2"/>
              </a:rPr>
              <a:t>tế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nhà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nước</a:t>
            </a:r>
            <a:r>
              <a:rPr lang="en-US" sz="2400" dirty="0" smtClean="0">
                <a:sym typeface="Wingdings" pitchFamily="2" charset="2"/>
              </a:rPr>
              <a:t>… </a:t>
            </a:r>
            <a:r>
              <a:rPr lang="en-US" sz="2400" dirty="0" err="1" smtClean="0">
                <a:sym typeface="Wingdings" pitchFamily="2" charset="2"/>
              </a:rPr>
              <a:t>đi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vào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độc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quyền</a:t>
            </a:r>
            <a:r>
              <a:rPr lang="en-US" sz="2400" dirty="0" smtClean="0">
                <a:sym typeface="Wingdings" pitchFamily="2" charset="2"/>
              </a:rPr>
              <a:t>!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ĐỘC QUYỀN CHĂM SÓC Y TẾ, </a:t>
            </a:r>
            <a:r>
              <a:rPr lang="en-US" sz="2400" b="1" smtClean="0">
                <a:solidFill>
                  <a:srgbClr val="C00000"/>
                </a:solidFill>
                <a:sym typeface="Wingdings" pitchFamily="2" charset="2"/>
              </a:rPr>
              <a:t>BẢO HIỂM Y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TẾ LÀ NGUYÊN NHÂN CỦA SỰ LÃNG PHÍ , CHẤT LƯỢNG KHÁM CHỮA BỆNH </a:t>
            </a:r>
            <a:r>
              <a:rPr lang="en-US" sz="2400" b="1" smtClean="0">
                <a:solidFill>
                  <a:srgbClr val="C00000"/>
                </a:solidFill>
                <a:sym typeface="Wingdings" pitchFamily="2" charset="2"/>
              </a:rPr>
              <a:t>KHÔNG CAO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Tuấn</a:t>
            </a:r>
            <a:r>
              <a:rPr lang="en-US" dirty="0" smtClean="0"/>
              <a:t>- </a:t>
            </a:r>
            <a:r>
              <a:rPr lang="en-US" dirty="0" err="1" smtClean="0"/>
              <a:t>Góp</a:t>
            </a:r>
            <a:r>
              <a:rPr lang="en-US" dirty="0" smtClean="0"/>
              <a:t> ý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BHYT-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. 7.11.2013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64B7CE"/>
          </a:solidFill>
        </p:spPr>
        <p:txBody>
          <a:bodyPr>
            <a:normAutofit fontScale="90000"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Thông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điệp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gửi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đến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đại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biểu</a:t>
            </a: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mtClean="0"/>
              <a:t>Q</a:t>
            </a:r>
            <a:r>
              <a:rPr 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uốc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hội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Dự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thảo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3600" dirty="0" smtClean="0">
                <a:solidFill>
                  <a:schemeClr val="bg1"/>
                </a:solidFill>
                <a:latin typeface="+mj-lt"/>
              </a:rPr>
              <a:t> 10/2013….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…</a:t>
            </a:r>
            <a:r>
              <a:rPr lang="en-US" dirty="0" err="1" smtClean="0">
                <a:latin typeface="+mj-lt"/>
              </a:rPr>
              <a:t>chưa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có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được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ràng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chính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trong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tên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gọi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khái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niệm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bản</a:t>
            </a:r>
            <a:r>
              <a:rPr lang="en-US" dirty="0" smtClean="0">
                <a:latin typeface="+mj-lt"/>
              </a:rPr>
              <a:t> “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” , </a:t>
            </a:r>
            <a:r>
              <a:rPr lang="en-US" dirty="0" err="1" smtClean="0">
                <a:latin typeface="+mj-lt"/>
              </a:rPr>
              <a:t>hợp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đồng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….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… </a:t>
            </a:r>
            <a:r>
              <a:rPr lang="en-US" dirty="0" err="1" smtClean="0">
                <a:latin typeface="+mj-lt"/>
              </a:rPr>
              <a:t>chưa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tách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bạch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chức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năng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quản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nhà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nước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và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chức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năng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cấp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dịch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vụ</a:t>
            </a:r>
            <a:r>
              <a:rPr lang="en-US" dirty="0" smtClean="0">
                <a:latin typeface="+mj-lt"/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…</a:t>
            </a:r>
            <a:r>
              <a:rPr lang="en-US" dirty="0" err="1" smtClean="0">
                <a:latin typeface="+mj-lt"/>
              </a:rPr>
              <a:t>chưa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làm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chủ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gia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chức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năng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đặc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thù</a:t>
            </a:r>
            <a:r>
              <a:rPr lang="en-US" smtClean="0">
                <a:latin typeface="+mj-lt"/>
              </a:rPr>
              <a:t>, tạo </a:t>
            </a:r>
            <a:r>
              <a:rPr lang="en-US" dirty="0" err="1" smtClean="0">
                <a:latin typeface="+mj-lt"/>
              </a:rPr>
              <a:t>nên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hệ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thống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vận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hành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bắt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buộc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công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bằng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hiệu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quả</a:t>
            </a: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… </a:t>
            </a:r>
            <a:r>
              <a:rPr lang="en-US" dirty="0" err="1" smtClean="0">
                <a:latin typeface="+mj-lt"/>
              </a:rPr>
              <a:t>chưa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tạo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được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hành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pháp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đảm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giám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sát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đánh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chất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lượng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dịch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độc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lập</a:t>
            </a: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… </a:t>
            </a:r>
            <a:r>
              <a:rPr lang="en-US" dirty="0" err="1" smtClean="0">
                <a:latin typeface="+mj-lt"/>
              </a:rPr>
              <a:t>khi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soạn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thảo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nguyên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tắc</a:t>
            </a:r>
            <a:r>
              <a:rPr lang="en-US" dirty="0" smtClean="0">
                <a:latin typeface="+mj-lt"/>
              </a:rPr>
              <a:t> “</a:t>
            </a:r>
            <a:r>
              <a:rPr lang="en-US" dirty="0" err="1" smtClean="0">
                <a:latin typeface="+mj-lt"/>
              </a:rPr>
              <a:t>vì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, do </a:t>
            </a:r>
            <a:r>
              <a:rPr lang="en-US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bởi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” </a:t>
            </a:r>
            <a:r>
              <a:rPr lang="en-US" dirty="0" err="1" smtClean="0">
                <a:latin typeface="+mj-lt"/>
              </a:rPr>
              <a:t>chưa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được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hiện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xuyên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suốt</a:t>
            </a:r>
            <a:endParaRPr lang="en-US" dirty="0" smtClean="0">
              <a:latin typeface="+mj-lt"/>
            </a:endParaRPr>
          </a:p>
          <a:p>
            <a:pPr marL="514350" indent="-514350">
              <a:buNone/>
            </a:pPr>
            <a:endParaRPr lang="en-US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sz="4100" dirty="0" err="1" smtClean="0">
                <a:solidFill>
                  <a:srgbClr val="C00000"/>
                </a:solidFill>
                <a:latin typeface="+mj-lt"/>
              </a:rPr>
              <a:t>Khuyến</a:t>
            </a:r>
            <a:r>
              <a:rPr lang="en-US" sz="41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100" err="1" smtClean="0">
                <a:solidFill>
                  <a:srgbClr val="C00000"/>
                </a:solidFill>
                <a:latin typeface="+mj-lt"/>
              </a:rPr>
              <a:t>cáo</a:t>
            </a:r>
            <a:r>
              <a:rPr lang="en-US" sz="4100" smtClean="0">
                <a:solidFill>
                  <a:srgbClr val="C00000"/>
                </a:solidFill>
                <a:latin typeface="+mj-lt"/>
              </a:rPr>
              <a:t>: </a:t>
            </a:r>
            <a:r>
              <a:rPr lang="en-US" sz="4600" b="1" i="1" smtClean="0">
                <a:solidFill>
                  <a:srgbClr val="C00000"/>
                </a:solidFill>
                <a:latin typeface="+mj-lt"/>
              </a:rPr>
              <a:t>cần </a:t>
            </a:r>
            <a:r>
              <a:rPr lang="en-US" sz="4600" b="1" i="1" dirty="0" err="1" smtClean="0">
                <a:solidFill>
                  <a:srgbClr val="C00000"/>
                </a:solidFill>
                <a:latin typeface="+mj-lt"/>
              </a:rPr>
              <a:t>tiếp</a:t>
            </a:r>
            <a:r>
              <a:rPr lang="en-US" sz="4600" b="1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600" b="1" i="1" dirty="0" err="1" smtClean="0">
                <a:solidFill>
                  <a:srgbClr val="C00000"/>
                </a:solidFill>
                <a:latin typeface="+mj-lt"/>
              </a:rPr>
              <a:t>tục</a:t>
            </a:r>
            <a:r>
              <a:rPr lang="en-US" sz="4600" b="1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600" b="1" i="1" err="1" smtClean="0">
                <a:solidFill>
                  <a:srgbClr val="C00000"/>
                </a:solidFill>
                <a:latin typeface="+mj-lt"/>
              </a:rPr>
              <a:t>chỉnh</a:t>
            </a:r>
            <a:r>
              <a:rPr lang="en-US" sz="4600" b="1" i="1" smtClean="0">
                <a:solidFill>
                  <a:srgbClr val="C00000"/>
                </a:solidFill>
                <a:latin typeface="+mj-lt"/>
              </a:rPr>
              <a:t> sửa!</a:t>
            </a:r>
            <a:endParaRPr lang="en-US" sz="4100" b="1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64B7CE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+mj-lt"/>
              </a:rPr>
              <a:t>Phân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tích</a:t>
            </a:r>
            <a:r>
              <a:rPr lang="en-US" sz="4000" dirty="0" smtClean="0">
                <a:latin typeface="+mj-lt"/>
              </a:rPr>
              <a:t> &amp; </a:t>
            </a:r>
            <a:r>
              <a:rPr lang="en-US" sz="4000" err="1" smtClean="0">
                <a:latin typeface="+mj-lt"/>
              </a:rPr>
              <a:t>khuyến</a:t>
            </a:r>
            <a:r>
              <a:rPr lang="en-US" sz="4000" smtClean="0">
                <a:latin typeface="+mj-lt"/>
              </a:rPr>
              <a:t> nghị</a:t>
            </a:r>
            <a:br>
              <a:rPr lang="en-US" sz="4000" smtClean="0">
                <a:latin typeface="+mj-lt"/>
              </a:rPr>
            </a:br>
            <a:r>
              <a:rPr lang="en-US" sz="4000" smtClean="0">
                <a:solidFill>
                  <a:schemeClr val="bg1"/>
                </a:solidFill>
                <a:latin typeface="+mj-lt"/>
              </a:rPr>
              <a:t>là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sự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xây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dựng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tiếp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nối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…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err="1" smtClean="0">
                <a:latin typeface="+mj-lt"/>
              </a:rPr>
              <a:t>Tham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gia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đoàn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giám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sát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UB </a:t>
            </a:r>
            <a:r>
              <a:rPr lang="en-US" sz="2200" dirty="0" err="1" smtClean="0">
                <a:latin typeface="+mj-lt"/>
              </a:rPr>
              <a:t>các</a:t>
            </a:r>
            <a:r>
              <a:rPr lang="en-US" sz="2200" dirty="0" smtClean="0">
                <a:latin typeface="+mj-lt"/>
              </a:rPr>
              <a:t> VĐXH </a:t>
            </a:r>
            <a:r>
              <a:rPr lang="en-US" sz="2200" dirty="0" err="1" smtClean="0">
                <a:latin typeface="+mj-lt"/>
              </a:rPr>
              <a:t>Quốc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hội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tháng</a:t>
            </a:r>
            <a:r>
              <a:rPr lang="en-US" sz="2200" dirty="0" smtClean="0">
                <a:latin typeface="+mj-lt"/>
              </a:rPr>
              <a:t> 3-4/2013 </a:t>
            </a:r>
            <a:r>
              <a:rPr lang="en-US" sz="2200" dirty="0" err="1" smtClean="0">
                <a:latin typeface="+mj-lt"/>
              </a:rPr>
              <a:t>về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thực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hiện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luật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bảo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hiểm</a:t>
            </a:r>
            <a:r>
              <a:rPr lang="en-US" sz="2200" dirty="0" smtClean="0">
                <a:latin typeface="+mj-lt"/>
              </a:rPr>
              <a:t> y </a:t>
            </a:r>
            <a:r>
              <a:rPr lang="en-US" sz="2200" dirty="0" err="1" smtClean="0">
                <a:latin typeface="+mj-lt"/>
              </a:rPr>
              <a:t>tế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tại</a:t>
            </a:r>
            <a:r>
              <a:rPr lang="en-US" sz="2200" dirty="0" smtClean="0">
                <a:latin typeface="+mj-lt"/>
              </a:rPr>
              <a:t> Nam </a:t>
            </a:r>
            <a:r>
              <a:rPr lang="en-US" sz="2200" dirty="0" err="1" smtClean="0">
                <a:latin typeface="+mj-lt"/>
              </a:rPr>
              <a:t>Định</a:t>
            </a:r>
            <a:r>
              <a:rPr lang="en-US" sz="2200" dirty="0" smtClean="0">
                <a:latin typeface="+mj-lt"/>
              </a:rPr>
              <a:t> &amp; </a:t>
            </a:r>
            <a:r>
              <a:rPr lang="en-US" sz="2200" dirty="0" err="1" smtClean="0">
                <a:latin typeface="+mj-lt"/>
              </a:rPr>
              <a:t>Ngệ</a:t>
            </a:r>
            <a:r>
              <a:rPr lang="en-US" sz="2200" dirty="0" smtClean="0">
                <a:latin typeface="+mj-lt"/>
              </a:rPr>
              <a:t> an</a:t>
            </a:r>
          </a:p>
          <a:p>
            <a:r>
              <a:rPr lang="en-US" sz="2200" dirty="0" err="1" smtClean="0">
                <a:latin typeface="+mj-lt"/>
              </a:rPr>
              <a:t>Dự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hội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thảo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về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kết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quả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giám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sát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thực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hiện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luật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bảo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hiểm</a:t>
            </a:r>
            <a:r>
              <a:rPr lang="en-US" sz="2200" dirty="0" smtClean="0">
                <a:latin typeface="+mj-lt"/>
              </a:rPr>
              <a:t> y </a:t>
            </a:r>
            <a:r>
              <a:rPr lang="en-US" sz="2200" dirty="0" err="1" smtClean="0">
                <a:latin typeface="+mj-lt"/>
              </a:rPr>
              <a:t>tế</a:t>
            </a:r>
            <a:r>
              <a:rPr lang="en-US" sz="2200" dirty="0" smtClean="0">
                <a:latin typeface="+mj-lt"/>
              </a:rPr>
              <a:t>, do UB </a:t>
            </a:r>
            <a:r>
              <a:rPr lang="en-US" sz="2200" dirty="0" err="1" smtClean="0">
                <a:latin typeface="+mj-lt"/>
              </a:rPr>
              <a:t>các</a:t>
            </a:r>
            <a:r>
              <a:rPr lang="en-US" sz="2200" dirty="0" smtClean="0">
                <a:latin typeface="+mj-lt"/>
              </a:rPr>
              <a:t> VĐXH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Quốc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hội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tổ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chức</a:t>
            </a:r>
            <a:r>
              <a:rPr lang="en-US" sz="2200" dirty="0" smtClean="0">
                <a:latin typeface="+mj-lt"/>
              </a:rPr>
              <a:t> 5/9/2013</a:t>
            </a:r>
          </a:p>
          <a:p>
            <a:r>
              <a:rPr lang="en-US" sz="2200" dirty="0" err="1" smtClean="0">
                <a:latin typeface="+mj-lt"/>
              </a:rPr>
              <a:t>Trực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tiếp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chủ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trì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các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góp</a:t>
            </a:r>
            <a:r>
              <a:rPr lang="en-US" sz="2200" dirty="0" smtClean="0">
                <a:latin typeface="+mj-lt"/>
              </a:rPr>
              <a:t> ý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nhóm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chuyên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gia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tư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vấn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phản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biện</a:t>
            </a:r>
            <a:r>
              <a:rPr lang="en-US" sz="2200" dirty="0" smtClean="0">
                <a:latin typeface="+mj-lt"/>
              </a:rPr>
              <a:t> VUSTA </a:t>
            </a:r>
            <a:r>
              <a:rPr lang="en-US" sz="2200" dirty="0" err="1" smtClean="0">
                <a:latin typeface="+mj-lt"/>
              </a:rPr>
              <a:t>với</a:t>
            </a:r>
            <a:r>
              <a:rPr lang="en-US" sz="2200" dirty="0" smtClean="0">
                <a:latin typeface="+mj-lt"/>
              </a:rPr>
              <a:t>: </a:t>
            </a:r>
          </a:p>
          <a:p>
            <a:pPr lvl="1"/>
            <a:r>
              <a:rPr lang="en-US" sz="2200" dirty="0" err="1" smtClean="0">
                <a:latin typeface="+mj-lt"/>
              </a:rPr>
              <a:t>Báo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cáo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kết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quả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giám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sát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UB </a:t>
            </a:r>
            <a:r>
              <a:rPr lang="en-US" sz="2200" dirty="0" err="1" smtClean="0">
                <a:latin typeface="+mj-lt"/>
              </a:rPr>
              <a:t>các</a:t>
            </a:r>
            <a:r>
              <a:rPr lang="en-US" sz="2200" dirty="0" smtClean="0">
                <a:latin typeface="+mj-lt"/>
              </a:rPr>
              <a:t> VĐXH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quốc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hội</a:t>
            </a:r>
            <a:r>
              <a:rPr lang="en-US" sz="2200" dirty="0" smtClean="0">
                <a:latin typeface="+mj-lt"/>
              </a:rPr>
              <a:t> (</a:t>
            </a:r>
            <a:r>
              <a:rPr lang="en-US" sz="2200" dirty="0" err="1" smtClean="0">
                <a:latin typeface="+mj-lt"/>
              </a:rPr>
              <a:t>Gửi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ngày</a:t>
            </a:r>
            <a:r>
              <a:rPr lang="en-US" sz="2200" dirty="0" smtClean="0">
                <a:latin typeface="+mj-lt"/>
              </a:rPr>
              <a:t> 15/9/2013)</a:t>
            </a:r>
          </a:p>
          <a:p>
            <a:pPr lvl="1"/>
            <a:r>
              <a:rPr lang="en-US" sz="2200" dirty="0" err="1" smtClean="0">
                <a:latin typeface="+mj-lt"/>
              </a:rPr>
              <a:t>Hội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thảo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góp</a:t>
            </a:r>
            <a:r>
              <a:rPr lang="en-US" sz="2200" dirty="0" smtClean="0">
                <a:latin typeface="+mj-lt"/>
              </a:rPr>
              <a:t> ý </a:t>
            </a:r>
            <a:r>
              <a:rPr lang="en-US" sz="2200" dirty="0" err="1" smtClean="0">
                <a:latin typeface="+mj-lt"/>
              </a:rPr>
              <a:t>luật</a:t>
            </a:r>
            <a:r>
              <a:rPr lang="en-US" sz="2200" dirty="0" smtClean="0">
                <a:latin typeface="+mj-lt"/>
              </a:rPr>
              <a:t> BHYT </a:t>
            </a:r>
            <a:r>
              <a:rPr lang="en-US" sz="2200" dirty="0" err="1" smtClean="0">
                <a:latin typeface="+mj-lt"/>
              </a:rPr>
              <a:t>sửa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đổi</a:t>
            </a:r>
            <a:r>
              <a:rPr lang="en-US" sz="2200" dirty="0" smtClean="0">
                <a:latin typeface="+mj-lt"/>
              </a:rPr>
              <a:t>, do VUSTA </a:t>
            </a:r>
            <a:r>
              <a:rPr lang="en-US" sz="2200" dirty="0" err="1" smtClean="0">
                <a:latin typeface="+mj-lt"/>
              </a:rPr>
              <a:t>tổ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chức</a:t>
            </a:r>
            <a:r>
              <a:rPr lang="en-US" sz="2200" dirty="0" smtClean="0">
                <a:latin typeface="+mj-lt"/>
              </a:rPr>
              <a:t> 4/10/2013</a:t>
            </a:r>
          </a:p>
          <a:p>
            <a:pPr lvl="1"/>
            <a:r>
              <a:rPr lang="en-US" sz="2200" dirty="0" err="1" smtClean="0">
                <a:latin typeface="+mj-lt"/>
              </a:rPr>
              <a:t>Viết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báo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cáo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góp</a:t>
            </a:r>
            <a:r>
              <a:rPr lang="en-US" sz="2200" dirty="0" smtClean="0">
                <a:latin typeface="+mj-lt"/>
              </a:rPr>
              <a:t> ý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VUSTA </a:t>
            </a:r>
          </a:p>
          <a:p>
            <a:r>
              <a:rPr lang="en-US" sz="2200" dirty="0" err="1" smtClean="0">
                <a:latin typeface="+mj-lt"/>
              </a:rPr>
              <a:t>Các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bài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viết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của</a:t>
            </a:r>
            <a:r>
              <a:rPr lang="en-US" sz="2200" dirty="0" smtClean="0">
                <a:latin typeface="+mj-lt"/>
              </a:rPr>
              <a:t> RTCCD, </a:t>
            </a:r>
            <a:r>
              <a:rPr lang="en-US" sz="2200" dirty="0" err="1" smtClean="0">
                <a:latin typeface="+mj-lt"/>
              </a:rPr>
              <a:t>nhóm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vận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động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chính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sách</a:t>
            </a:r>
            <a:r>
              <a:rPr lang="en-US" sz="2200" dirty="0" smtClean="0">
                <a:latin typeface="+mj-lt"/>
              </a:rPr>
              <a:t> y </a:t>
            </a:r>
            <a:r>
              <a:rPr lang="en-US" sz="2200" dirty="0" err="1" smtClean="0">
                <a:latin typeface="+mj-lt"/>
              </a:rPr>
              <a:t>tế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dựa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trên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bằng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chứng</a:t>
            </a:r>
            <a:r>
              <a:rPr lang="en-US" sz="2200" dirty="0" smtClean="0">
                <a:latin typeface="+mj-lt"/>
              </a:rPr>
              <a:t>, </a:t>
            </a:r>
            <a:r>
              <a:rPr lang="en-US" sz="2200" dirty="0" err="1" smtClean="0">
                <a:latin typeface="+mj-lt"/>
              </a:rPr>
              <a:t>trả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lời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truyền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thông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liên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quan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vấn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đề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bảo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hiểm</a:t>
            </a:r>
            <a:r>
              <a:rPr lang="en-US" sz="2200" dirty="0" smtClean="0">
                <a:latin typeface="+mj-lt"/>
              </a:rPr>
              <a:t> y </a:t>
            </a:r>
            <a:r>
              <a:rPr lang="en-US" sz="2200" dirty="0" err="1" smtClean="0">
                <a:latin typeface="+mj-lt"/>
              </a:rPr>
              <a:t>tế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và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hệ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thống</a:t>
            </a:r>
            <a:r>
              <a:rPr lang="en-US" sz="2200" dirty="0" smtClean="0">
                <a:latin typeface="+mj-lt"/>
              </a:rPr>
              <a:t> y </a:t>
            </a:r>
            <a:r>
              <a:rPr lang="en-US" sz="2200" dirty="0" err="1" smtClean="0">
                <a:latin typeface="+mj-lt"/>
              </a:rPr>
              <a:t>tế</a:t>
            </a:r>
            <a:endParaRPr lang="en-US" sz="2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64B7CE"/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+mj-lt"/>
              </a:rPr>
              <a:t>Mục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tiêu</a:t>
            </a:r>
            <a:endParaRPr lang="en-US" sz="40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+mj-lt"/>
              </a:rPr>
              <a:t>Phân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luật</a:t>
            </a:r>
            <a:r>
              <a:rPr lang="en-US" dirty="0" smtClean="0">
                <a:latin typeface="+mj-lt"/>
              </a:rPr>
              <a:t> BHYT </a:t>
            </a:r>
            <a:r>
              <a:rPr lang="en-US" dirty="0" err="1" smtClean="0">
                <a:latin typeface="+mj-lt"/>
              </a:rPr>
              <a:t>sửa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đổi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phủ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trình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quốc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hội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ngày</a:t>
            </a:r>
            <a:r>
              <a:rPr lang="en-US" dirty="0" smtClean="0">
                <a:latin typeface="+mj-lt"/>
              </a:rPr>
              <a:t> 27/8/2013, </a:t>
            </a:r>
            <a:r>
              <a:rPr lang="en-US" dirty="0" err="1" smtClean="0">
                <a:latin typeface="+mj-lt"/>
              </a:rPr>
              <a:t>cập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nhật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thông</a:t>
            </a:r>
            <a:r>
              <a:rPr lang="en-US" dirty="0" smtClean="0">
                <a:latin typeface="+mj-lt"/>
              </a:rPr>
              <a:t> tin </a:t>
            </a:r>
            <a:r>
              <a:rPr lang="en-US" dirty="0" err="1" smtClean="0">
                <a:latin typeface="+mj-lt"/>
              </a:rPr>
              <a:t>đến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ngày</a:t>
            </a:r>
            <a:r>
              <a:rPr lang="en-US" dirty="0" smtClean="0">
                <a:latin typeface="+mj-lt"/>
              </a:rPr>
              <a:t> 4/10/2013 (</a:t>
            </a:r>
            <a:r>
              <a:rPr lang="en-US" dirty="0" err="1" smtClean="0">
                <a:latin typeface="+mj-lt"/>
              </a:rPr>
              <a:t>hội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tại</a:t>
            </a:r>
            <a:r>
              <a:rPr lang="en-US" dirty="0" smtClean="0">
                <a:latin typeface="+mj-lt"/>
              </a:rPr>
              <a:t> VUSTA)</a:t>
            </a:r>
          </a:p>
          <a:p>
            <a:r>
              <a:rPr lang="en-US" dirty="0" err="1">
                <a:latin typeface="+mj-lt"/>
              </a:rPr>
              <a:t>G</a:t>
            </a:r>
            <a:r>
              <a:rPr lang="en-US" dirty="0" err="1" smtClean="0">
                <a:latin typeface="+mj-lt"/>
              </a:rPr>
              <a:t>iúp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đại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biểu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quốc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hội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nhìn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sâu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hơn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và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khách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hơn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luật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dưới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góc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độ</a:t>
            </a:r>
            <a:r>
              <a:rPr lang="en-US" dirty="0" smtClean="0">
                <a:latin typeface="+mj-lt"/>
              </a:rPr>
              <a:t>: </a:t>
            </a:r>
          </a:p>
          <a:p>
            <a:pPr lvl="1"/>
            <a:r>
              <a:rPr lang="en-US" dirty="0" err="1" smtClean="0">
                <a:latin typeface="+mj-lt"/>
              </a:rPr>
              <a:t>Khoa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học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công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cộng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Khoa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học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Tổ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chức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vận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hành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hệ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thống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dịch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vụ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trong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nền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kinh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thị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trường</a:t>
            </a:r>
            <a:endParaRPr lang="en-U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Trả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lời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được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câu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hỏi</a:t>
            </a:r>
            <a:r>
              <a:rPr lang="en-US" dirty="0" smtClean="0">
                <a:latin typeface="+mj-lt"/>
              </a:rPr>
              <a:t>: 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64B7CE"/>
          </a:solidFill>
        </p:spPr>
        <p:txBody>
          <a:bodyPr>
            <a:normAutofit/>
          </a:bodyPr>
          <a:lstStyle/>
          <a:p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câu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hỏi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+mj-lt"/>
              </a:rPr>
              <a:t>Dự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luật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này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đã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ổn</a:t>
            </a:r>
            <a:r>
              <a:rPr lang="en-US" dirty="0" smtClean="0">
                <a:latin typeface="+mj-lt"/>
              </a:rPr>
              <a:t>? </a:t>
            </a:r>
            <a:r>
              <a:rPr lang="en-US" dirty="0" err="1" smtClean="0">
                <a:latin typeface="+mj-lt"/>
              </a:rPr>
              <a:t>Cần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sửa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đổi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gì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nữa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đảm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tiêu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chuẩn</a:t>
            </a:r>
            <a:r>
              <a:rPr lang="en-US" dirty="0" smtClean="0">
                <a:latin typeface="+mj-lt"/>
              </a:rPr>
              <a:t>: </a:t>
            </a:r>
          </a:p>
          <a:p>
            <a:pPr lvl="1"/>
            <a:r>
              <a:rPr lang="en-US" smtClean="0">
                <a:latin typeface="+mj-lt"/>
              </a:rPr>
              <a:t>Rõ </a:t>
            </a:r>
            <a:r>
              <a:rPr lang="en-US" err="1" smtClean="0">
                <a:latin typeface="+mj-lt"/>
              </a:rPr>
              <a:t>ràng</a:t>
            </a:r>
            <a:r>
              <a:rPr lang="en-US" smtClean="0">
                <a:latin typeface="+mj-lt"/>
              </a:rPr>
              <a:t> </a:t>
            </a:r>
            <a:r>
              <a:rPr lang="en-US" i="1" smtClean="0">
                <a:latin typeface="+mj-lt"/>
                <a:sym typeface="Wingdings" pitchFamily="2" charset="2"/>
              </a:rPr>
              <a:t> </a:t>
            </a:r>
            <a:r>
              <a:rPr lang="en-US" i="1" smtClean="0">
                <a:latin typeface="+mj-lt"/>
              </a:rPr>
              <a:t>không </a:t>
            </a:r>
            <a:r>
              <a:rPr lang="en-US" i="1" dirty="0" err="1" smtClean="0">
                <a:latin typeface="+mj-lt"/>
              </a:rPr>
              <a:t>mập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mờ</a:t>
            </a:r>
            <a:r>
              <a:rPr lang="en-US" i="1" dirty="0" smtClean="0">
                <a:latin typeface="+mj-lt"/>
              </a:rPr>
              <a:t> </a:t>
            </a:r>
          </a:p>
          <a:p>
            <a:pPr lvl="1"/>
            <a:r>
              <a:rPr lang="en-US" dirty="0" err="1" smtClean="0">
                <a:latin typeface="+mj-lt"/>
              </a:rPr>
              <a:t>Cụ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vấn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đề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  <a:sym typeface="Wingdings" pitchFamily="2" charset="2"/>
              </a:rPr>
              <a:t>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i="1" dirty="0" smtClean="0">
                <a:latin typeface="+mj-lt"/>
                <a:sym typeface="Wingdings" pitchFamily="2" charset="2"/>
              </a:rPr>
              <a:t> y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tế</a:t>
            </a:r>
            <a:r>
              <a:rPr lang="en-US" i="1" dirty="0" smtClean="0">
                <a:latin typeface="+mj-lt"/>
                <a:sym typeface="Wingdings" pitchFamily="2" charset="2"/>
              </a:rPr>
              <a:t> =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i="1" dirty="0" smtClean="0">
                <a:latin typeface="+mj-lt"/>
                <a:sym typeface="Wingdings" pitchFamily="2" charset="2"/>
              </a:rPr>
              <a:t> + CSYT</a:t>
            </a:r>
          </a:p>
          <a:p>
            <a:pPr lvl="1"/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Khoa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học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trong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cấu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trúc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hệ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và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cấu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trúc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chức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năng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smtClean="0">
                <a:latin typeface="+mj-lt"/>
                <a:sym typeface="Wingdings" pitchFamily="2" charset="2"/>
              </a:rPr>
              <a:t> Ai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tham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gia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Tại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sạo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Chức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năng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đặc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thù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  <a:r>
              <a:rPr lang="en-US" i="1" dirty="0" err="1" smtClean="0">
                <a:latin typeface="+mj-lt"/>
                <a:sym typeface="Wingdings" pitchFamily="2" charset="2"/>
              </a:rPr>
              <a:t>Kết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quả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chuyên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biệt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tạo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ra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</a:p>
          <a:p>
            <a:pPr lvl="1"/>
            <a:r>
              <a:rPr lang="en-US" dirty="0" err="1" smtClean="0">
                <a:latin typeface="+mj-lt"/>
                <a:sym typeface="Wingdings" pitchFamily="2" charset="2"/>
              </a:rPr>
              <a:t>Chất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lượng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và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hiệu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quả</a:t>
            </a:r>
            <a:r>
              <a:rPr lang="en-US" dirty="0" smtClean="0">
                <a:latin typeface="+mj-lt"/>
                <a:sym typeface="Wingdings" pitchFamily="2" charset="2"/>
              </a:rPr>
              <a:t>? </a:t>
            </a:r>
            <a:r>
              <a:rPr lang="en-US" i="1" dirty="0" smtClean="0">
                <a:latin typeface="+mj-lt"/>
                <a:sym typeface="Wingdings" pitchFamily="2" charset="2"/>
              </a:rPr>
              <a:t> </a:t>
            </a:r>
            <a:r>
              <a:rPr lang="en-US" i="1" dirty="0" err="1" smtClean="0">
                <a:latin typeface="+mj-lt"/>
                <a:sym typeface="Wingdings" pitchFamily="2" charset="2"/>
              </a:rPr>
              <a:t>hệ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giám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sát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chất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lượng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Hiệu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quả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</a:p>
          <a:p>
            <a:r>
              <a:rPr lang="en-US" dirty="0" err="1" smtClean="0">
                <a:latin typeface="+mj-lt"/>
                <a:sym typeface="Wingdings" pitchFamily="2" charset="2"/>
              </a:rPr>
              <a:t>Quản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lý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hệ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chăm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sóc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smtClean="0">
                <a:latin typeface="+mj-lt"/>
                <a:sym typeface="Wingdings" pitchFamily="2" charset="2"/>
              </a:rPr>
              <a:t>y tế trong </a:t>
            </a:r>
            <a:r>
              <a:rPr lang="en-US" dirty="0" err="1" smtClean="0">
                <a:latin typeface="+mj-lt"/>
                <a:sym typeface="Wingdings" pitchFamily="2" charset="2"/>
              </a:rPr>
              <a:t>môi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trường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kinh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thị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trường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toàn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cầu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hóa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smtClean="0">
                <a:latin typeface="+mj-lt"/>
                <a:sym typeface="Wingdings" pitchFamily="2" charset="2"/>
              </a:rPr>
              <a:t>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đương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đầu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với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nguy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cơ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tăng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giá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toàn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err="1" smtClean="0">
                <a:latin typeface="+mj-lt"/>
                <a:sym typeface="Wingdings" pitchFamily="2" charset="2"/>
              </a:rPr>
              <a:t>quỹ</a:t>
            </a:r>
            <a:r>
              <a:rPr lang="en-US" i="1" smtClean="0">
                <a:latin typeface="+mj-lt"/>
                <a:sym typeface="Wingdings" pitchFamily="2" charset="2"/>
              </a:rPr>
              <a:t>? </a:t>
            </a:r>
            <a:endParaRPr lang="en-US" i="1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64B7CE"/>
          </a:solidFill>
        </p:spPr>
        <p:txBody>
          <a:bodyPr>
            <a:normAutofit fontScale="90000"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</a:t>
            </a:r>
            <a:r>
              <a:rPr lang="en-US" sz="3100" dirty="0" smtClean="0">
                <a:latin typeface="+mj-lt"/>
              </a:rPr>
              <a:t/>
            </a:r>
            <a:br>
              <a:rPr lang="en-US" sz="3100" dirty="0" smtClean="0">
                <a:latin typeface="+mj-lt"/>
              </a:rPr>
            </a:br>
            <a:r>
              <a:rPr lang="en-US" sz="31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Dự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thảo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đảm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bảo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rõ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ràng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gọn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đủ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cụ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thể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chính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xác</a:t>
            </a:r>
            <a:r>
              <a:rPr lang="en-US" sz="3100" smtClean="0">
                <a:solidFill>
                  <a:schemeClr val="bg1"/>
                </a:solidFill>
                <a:latin typeface="+mj-lt"/>
              </a:rPr>
              <a:t>?</a:t>
            </a:r>
            <a:r>
              <a:rPr lang="en-US" sz="3600" smtClean="0">
                <a:solidFill>
                  <a:schemeClr val="bg1"/>
                </a:solidFill>
                <a:latin typeface="+mj-lt"/>
              </a:rPr>
              <a:t> 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+mj-lt"/>
              </a:rPr>
              <a:t>1. </a:t>
            </a:r>
            <a:r>
              <a:rPr lang="en-US" b="1" dirty="0" err="1" smtClean="0">
                <a:latin typeface="+mj-lt"/>
              </a:rPr>
              <a:t>Tên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luật</a:t>
            </a:r>
            <a:r>
              <a:rPr lang="en-US" b="1" dirty="0" smtClean="0">
                <a:latin typeface="+mj-lt"/>
              </a:rPr>
              <a:t> “LUÂT </a:t>
            </a:r>
            <a:r>
              <a:rPr lang="en-US" b="1" smtClean="0">
                <a:latin typeface="+mj-lt"/>
              </a:rPr>
              <a:t>BẢO HIỂM </a:t>
            </a:r>
            <a:r>
              <a:rPr lang="en-US" b="1" dirty="0" smtClean="0">
                <a:latin typeface="+mj-lt"/>
              </a:rPr>
              <a:t>Y TẾ</a:t>
            </a:r>
            <a:r>
              <a:rPr lang="en-US" b="1" smtClean="0">
                <a:latin typeface="+mj-lt"/>
              </a:rPr>
              <a:t>” </a:t>
            </a:r>
            <a:r>
              <a:rPr lang="en-US" b="1" smtClean="0">
                <a:latin typeface="+mj-lt"/>
                <a:sym typeface="Wingdings" pitchFamily="2" charset="2"/>
              </a:rPr>
              <a:t> </a:t>
            </a:r>
            <a:r>
              <a:rPr lang="en-US" smtClean="0">
                <a:latin typeface="+mj-lt"/>
              </a:rPr>
              <a:t>đã </a:t>
            </a:r>
            <a:r>
              <a:rPr lang="en-US" dirty="0" err="1" smtClean="0">
                <a:latin typeface="+mj-lt"/>
              </a:rPr>
              <a:t>rõ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ràng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chính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xác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tránh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gây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lầm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với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người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dân</a:t>
            </a:r>
            <a:r>
              <a:rPr lang="en-US" dirty="0" smtClean="0">
                <a:latin typeface="+mj-lt"/>
              </a:rPr>
              <a:t>? </a:t>
            </a:r>
          </a:p>
          <a:p>
            <a:pPr lvl="1"/>
            <a:r>
              <a:rPr lang="en-US" err="1" smtClean="0">
                <a:latin typeface="+mj-lt"/>
              </a:rPr>
              <a:t>Dân</a:t>
            </a:r>
            <a:r>
              <a:rPr lang="en-US" smtClean="0">
                <a:latin typeface="+mj-lt"/>
              </a:rPr>
              <a:t> </a:t>
            </a:r>
            <a:r>
              <a:rPr lang="en-US" smtClean="0">
                <a:solidFill>
                  <a:srgbClr val="C00000"/>
                </a:solidFill>
                <a:latin typeface="+mj-lt"/>
              </a:rPr>
              <a:t>“</a:t>
            </a:r>
            <a:r>
              <a:rPr lang="en-US" sz="3100" smtClean="0">
                <a:solidFill>
                  <a:srgbClr val="C00000"/>
                </a:solidFill>
                <a:latin typeface="+mj-lt"/>
              </a:rPr>
              <a:t>đến với y tế” </a:t>
            </a:r>
            <a:r>
              <a:rPr lang="en-US" smtClean="0"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latin typeface="+mj-lt"/>
                <a:sym typeface="Wingdings" pitchFamily="2" charset="2"/>
              </a:rPr>
              <a:t>sử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dụng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dự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phòng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khám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chữa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bệnh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phục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hồi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chức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năng</a:t>
            </a:r>
            <a:r>
              <a:rPr lang="en-US" dirty="0" smtClean="0">
                <a:latin typeface="+mj-lt"/>
                <a:sym typeface="Wingdings" pitchFamily="2" charset="2"/>
              </a:rPr>
              <a:t>….</a:t>
            </a:r>
          </a:p>
          <a:p>
            <a:pPr lvl="1"/>
            <a:r>
              <a:rPr lang="en-US" dirty="0" smtClean="0">
                <a:latin typeface="+mj-lt"/>
                <a:sym typeface="Wingdings" pitchFamily="2" charset="2"/>
              </a:rPr>
              <a:t>“</a:t>
            </a:r>
            <a:r>
              <a:rPr lang="en-US" dirty="0" err="1" smtClean="0">
                <a:latin typeface="+mj-lt"/>
                <a:sym typeface="Wingdings" pitchFamily="2" charset="2"/>
              </a:rPr>
              <a:t>Bộ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ngành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cán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bộ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lĩnh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vực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…”: </a:t>
            </a:r>
            <a:r>
              <a:rPr lang="en-US" dirty="0" err="1" smtClean="0">
                <a:latin typeface="+mj-lt"/>
                <a:sym typeface="Wingdings" pitchFamily="2" charset="2"/>
              </a:rPr>
              <a:t>không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chỉ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có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khám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bệnh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chữa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bệnh</a:t>
            </a:r>
            <a:r>
              <a:rPr lang="en-US" dirty="0" smtClean="0">
                <a:latin typeface="+mj-lt"/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en-US" smtClean="0">
                <a:latin typeface="+mj-lt"/>
                <a:sym typeface="Wingdings" pitchFamily="2" charset="2"/>
              </a:rPr>
              <a:t> Nội </a:t>
            </a:r>
            <a:r>
              <a:rPr lang="en-US" dirty="0" smtClean="0">
                <a:latin typeface="+mj-lt"/>
                <a:sym typeface="Wingdings" pitchFamily="2" charset="2"/>
              </a:rPr>
              <a:t>dung </a:t>
            </a:r>
            <a:r>
              <a:rPr lang="en-US" dirty="0" err="1" smtClean="0">
                <a:latin typeface="+mj-lt"/>
                <a:sym typeface="Wingdings" pitchFamily="2" charset="2"/>
              </a:rPr>
              <a:t>đề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cập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chỉ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với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khám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bệnh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chữa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bệnh</a:t>
            </a:r>
            <a:r>
              <a:rPr lang="en-US" dirty="0" smtClean="0">
                <a:latin typeface="+mj-lt"/>
                <a:sym typeface="Wingdings" pitchFamily="2" charset="2"/>
              </a:rPr>
              <a:t>  </a:t>
            </a:r>
            <a:r>
              <a:rPr lang="en-US" dirty="0" err="1" smtClean="0">
                <a:latin typeface="+mj-lt"/>
                <a:sym typeface="Wingdings" pitchFamily="2" charset="2"/>
              </a:rPr>
              <a:t>Phù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hợp</a:t>
            </a:r>
            <a:r>
              <a:rPr lang="en-US" smtClean="0">
                <a:latin typeface="+mj-lt"/>
                <a:sym typeface="Wingdings" pitchFamily="2" charset="2"/>
              </a:rPr>
              <a:t>?? </a:t>
            </a:r>
          </a:p>
          <a:p>
            <a:pPr>
              <a:buNone/>
            </a:pPr>
            <a:endParaRPr lang="en-US" i="1" smtClean="0">
              <a:latin typeface="+mj-lt"/>
              <a:sym typeface="Wingdings" pitchFamily="2" charset="2"/>
            </a:endParaRPr>
          </a:p>
          <a:p>
            <a:pPr>
              <a:buNone/>
            </a:pPr>
            <a:r>
              <a:rPr lang="en-US" i="1" smtClean="0">
                <a:latin typeface="+mj-lt"/>
                <a:sym typeface="Wingdings" pitchFamily="2" charset="2"/>
              </a:rPr>
              <a:t> </a:t>
            </a:r>
            <a:r>
              <a:rPr lang="en-US" i="1" dirty="0" err="1" smtClean="0">
                <a:latin typeface="+mj-lt"/>
                <a:sym typeface="Wingdings" pitchFamily="2" charset="2"/>
              </a:rPr>
              <a:t>Khuyến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cáo</a:t>
            </a:r>
            <a:r>
              <a:rPr lang="en-US" i="1" dirty="0" smtClean="0">
                <a:latin typeface="+mj-lt"/>
                <a:sym typeface="Wingdings" pitchFamily="2" charset="2"/>
              </a:rPr>
              <a:t>: </a:t>
            </a:r>
            <a:r>
              <a:rPr lang="en-US" i="1" dirty="0" err="1" smtClean="0">
                <a:latin typeface="+mj-lt"/>
                <a:sym typeface="Wingdings" pitchFamily="2" charset="2"/>
              </a:rPr>
              <a:t>xem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xét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chỉnh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sửa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phù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hợp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giữa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tên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và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nội</a:t>
            </a:r>
            <a:r>
              <a:rPr lang="en-US" i="1" dirty="0" smtClean="0">
                <a:latin typeface="+mj-lt"/>
                <a:sym typeface="Wingdings" pitchFamily="2" charset="2"/>
              </a:rPr>
              <a:t> dung</a:t>
            </a:r>
          </a:p>
          <a:p>
            <a:pPr lvl="1"/>
            <a:r>
              <a:rPr lang="en-US" u="sng" smtClean="0">
                <a:latin typeface="+mj-lt"/>
                <a:sym typeface="Wingdings" pitchFamily="2" charset="2"/>
              </a:rPr>
              <a:t>Nếu giữ </a:t>
            </a:r>
            <a:r>
              <a:rPr lang="en-US" u="sng" dirty="0" err="1" smtClean="0">
                <a:latin typeface="+mj-lt"/>
                <a:sym typeface="Wingdings" pitchFamily="2" charset="2"/>
              </a:rPr>
              <a:t>nội</a:t>
            </a:r>
            <a:r>
              <a:rPr lang="en-US" u="sng" dirty="0" smtClean="0">
                <a:latin typeface="+mj-lt"/>
                <a:sym typeface="Wingdings" pitchFamily="2" charset="2"/>
              </a:rPr>
              <a:t> dung, </a:t>
            </a:r>
            <a:r>
              <a:rPr lang="en-US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chỉnh</a:t>
            </a:r>
            <a:r>
              <a:rPr lang="en-US" u="sng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tên</a:t>
            </a:r>
            <a:r>
              <a:rPr lang="en-US" i="1" dirty="0" smtClean="0">
                <a:latin typeface="+mj-lt"/>
                <a:sym typeface="Wingdings" pitchFamily="2" charset="2"/>
              </a:rPr>
              <a:t>: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Luật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khám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bệnh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,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chữa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bệnh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bắt</a:t>
            </a:r>
            <a:r>
              <a:rPr lang="en-US" sz="3100" b="1" i="1" dirty="0" smtClean="0">
                <a:latin typeface="+mj-lt"/>
                <a:sym typeface="Wingdings" pitchFamily="2" charset="2"/>
              </a:rPr>
              <a:t> </a:t>
            </a:r>
            <a:r>
              <a:rPr lang="en-US" sz="3100" b="1" i="1" dirty="0" err="1" smtClean="0">
                <a:latin typeface="+mj-lt"/>
                <a:sym typeface="Wingdings" pitchFamily="2" charset="2"/>
              </a:rPr>
              <a:t>buộc</a:t>
            </a:r>
            <a:endParaRPr lang="en-US" b="1" i="1" dirty="0" smtClean="0">
              <a:latin typeface="+mj-lt"/>
              <a:sym typeface="Wingdings" pitchFamily="2" charset="2"/>
            </a:endParaRPr>
          </a:p>
          <a:p>
            <a:pPr lvl="1"/>
            <a:r>
              <a:rPr lang="en-US" u="sng" smtClean="0">
                <a:latin typeface="+mj-lt"/>
                <a:sym typeface="Wingdings" pitchFamily="2" charset="2"/>
              </a:rPr>
              <a:t>Nếu giữ </a:t>
            </a:r>
            <a:r>
              <a:rPr lang="en-US" u="sng" dirty="0" err="1" smtClean="0">
                <a:latin typeface="+mj-lt"/>
                <a:sym typeface="Wingdings" pitchFamily="2" charset="2"/>
              </a:rPr>
              <a:t>tên</a:t>
            </a:r>
            <a:r>
              <a:rPr lang="en-US" u="sng" dirty="0" smtClean="0">
                <a:latin typeface="+mj-lt"/>
                <a:sym typeface="Wingdings" pitchFamily="2" charset="2"/>
              </a:rPr>
              <a:t>, </a:t>
            </a:r>
            <a:r>
              <a:rPr lang="en-US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chỉnh</a:t>
            </a:r>
            <a:r>
              <a:rPr lang="en-US" u="sng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nội</a:t>
            </a:r>
            <a:r>
              <a:rPr lang="en-US" u="sng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dung</a:t>
            </a:r>
            <a:r>
              <a:rPr lang="en-US" i="1" dirty="0" smtClean="0">
                <a:latin typeface="+mj-lt"/>
                <a:sym typeface="Wingdings" pitchFamily="2" charset="2"/>
              </a:rPr>
              <a:t>: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Phân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rõ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i="1" dirty="0" smtClean="0">
                <a:latin typeface="+mj-lt"/>
                <a:sym typeface="Wingdings" pitchFamily="2" charset="2"/>
              </a:rPr>
              <a:t> y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tế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thanh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toán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theo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các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khu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vực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i="1" dirty="0" smtClean="0">
                <a:latin typeface="+mj-lt"/>
                <a:sym typeface="Wingdings" pitchFamily="2" charset="2"/>
              </a:rPr>
              <a:t>: </a:t>
            </a:r>
            <a:r>
              <a:rPr lang="en-US" i="1" dirty="0" err="1" smtClean="0">
                <a:latin typeface="+mj-lt"/>
                <a:sym typeface="Wingdings" pitchFamily="2" charset="2"/>
              </a:rPr>
              <a:t>Dự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phòng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khám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bệnh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chữa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bệnh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phục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hồi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chức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năng</a:t>
            </a:r>
            <a:r>
              <a:rPr lang="en-US" i="1" dirty="0" smtClean="0">
                <a:latin typeface="+mj-lt"/>
                <a:sym typeface="Wingdings" pitchFamily="2" charset="2"/>
              </a:rPr>
              <a:t>. </a:t>
            </a:r>
          </a:p>
          <a:p>
            <a:endParaRPr lang="en-US" dirty="0" smtClean="0">
              <a:latin typeface="+mj-lt"/>
              <a:sym typeface="Wingdings" pitchFamily="2" charset="2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64B7CE"/>
          </a:solidFill>
        </p:spPr>
        <p:txBody>
          <a:bodyPr>
            <a:normAutofit fontScale="90000"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1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Dự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thảo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đảm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bảo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rõ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ràng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gọn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đủ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cụ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thể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chính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xác</a:t>
            </a:r>
            <a:r>
              <a:rPr lang="en-US" sz="3100" smtClean="0">
                <a:solidFill>
                  <a:schemeClr val="bg1"/>
                </a:solidFill>
                <a:latin typeface="+mj-lt"/>
              </a:rPr>
              <a:t>?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+mj-lt"/>
              </a:rPr>
              <a:t>2. </a:t>
            </a:r>
            <a:r>
              <a:rPr lang="en-US" b="1" dirty="0" err="1" smtClean="0">
                <a:latin typeface="+mj-lt"/>
              </a:rPr>
              <a:t>Định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nghĩa</a:t>
            </a:r>
            <a:r>
              <a:rPr lang="en-US" b="1" dirty="0" smtClean="0">
                <a:latin typeface="+mj-lt"/>
              </a:rPr>
              <a:t> BHYT (</a:t>
            </a:r>
            <a:r>
              <a:rPr lang="en-US" b="1" dirty="0" err="1" smtClean="0">
                <a:latin typeface="+mj-lt"/>
              </a:rPr>
              <a:t>khoản</a:t>
            </a:r>
            <a:r>
              <a:rPr lang="en-US" b="1" dirty="0" smtClean="0">
                <a:latin typeface="+mj-lt"/>
              </a:rPr>
              <a:t> 1, </a:t>
            </a:r>
            <a:r>
              <a:rPr lang="en-US" b="1" err="1" smtClean="0">
                <a:latin typeface="+mj-lt"/>
              </a:rPr>
              <a:t>điều</a:t>
            </a:r>
            <a:r>
              <a:rPr lang="en-US" b="1" smtClean="0">
                <a:latin typeface="+mj-lt"/>
              </a:rPr>
              <a:t> 2 -</a:t>
            </a:r>
            <a:r>
              <a:rPr lang="en-US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Giải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thích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từ</a:t>
            </a:r>
            <a:r>
              <a:rPr lang="en-US" smtClean="0">
                <a:latin typeface="+mj-lt"/>
              </a:rPr>
              <a:t> ngữ)</a:t>
            </a:r>
            <a:endParaRPr lang="en-US" dirty="0" smtClean="0">
              <a:latin typeface="+mj-lt"/>
            </a:endParaRPr>
          </a:p>
          <a:p>
            <a:pPr indent="-61913">
              <a:buNone/>
            </a:pPr>
            <a:r>
              <a:rPr lang="en-US" i="1" dirty="0" smtClean="0">
                <a:solidFill>
                  <a:srgbClr val="C00000"/>
                </a:solidFill>
                <a:latin typeface="+mj-lt"/>
              </a:rPr>
              <a:t>“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BHYT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là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hình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thức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bảo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hiểm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bắt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buộc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được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áp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dụng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đối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với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mọi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đối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tượng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trong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lĩnh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vực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chăm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sóc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sức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</a:rPr>
              <a:t>khỏe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không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vì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mục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đích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lợi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nhuận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, do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nhà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nước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tổ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chức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thực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</a:rPr>
              <a:t>hiện</a:t>
            </a:r>
            <a:r>
              <a:rPr lang="en-US" i="1" dirty="0" smtClean="0">
                <a:solidFill>
                  <a:srgbClr val="C00000"/>
                </a:solidFill>
                <a:latin typeface="+mj-lt"/>
              </a:rPr>
              <a:t>”</a:t>
            </a:r>
          </a:p>
          <a:p>
            <a:pPr marL="342900" lvl="1" indent="-342900">
              <a:buNone/>
            </a:pPr>
            <a:r>
              <a:rPr lang="en-US" sz="3100" smtClean="0">
                <a:latin typeface="+mj-lt"/>
                <a:sym typeface="Wingdings" pitchFamily="2" charset="2"/>
              </a:rPr>
              <a:t> Chưa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đủ</a:t>
            </a:r>
            <a:r>
              <a:rPr lang="en-US" sz="3100" dirty="0" smtClean="0">
                <a:latin typeface="+mj-lt"/>
                <a:sym typeface="Wingdings" pitchFamily="2" charset="2"/>
              </a:rPr>
              <a:t>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để</a:t>
            </a:r>
            <a:r>
              <a:rPr lang="en-US" sz="3100" dirty="0" smtClean="0">
                <a:latin typeface="+mj-lt"/>
                <a:sym typeface="Wingdings" pitchFamily="2" charset="2"/>
              </a:rPr>
              <a:t> “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chính</a:t>
            </a:r>
            <a:r>
              <a:rPr lang="en-US" sz="3100" dirty="0" smtClean="0">
                <a:latin typeface="+mj-lt"/>
                <a:sym typeface="Wingdings" pitchFamily="2" charset="2"/>
              </a:rPr>
              <a:t>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danh</a:t>
            </a:r>
            <a:r>
              <a:rPr lang="en-US" sz="3100" dirty="0" smtClean="0">
                <a:latin typeface="+mj-lt"/>
                <a:sym typeface="Wingdings" pitchFamily="2" charset="2"/>
              </a:rPr>
              <a:t>” (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tự</a:t>
            </a:r>
            <a:r>
              <a:rPr lang="en-US" sz="3100" dirty="0" smtClean="0">
                <a:latin typeface="+mj-lt"/>
                <a:sym typeface="Wingdings" pitchFamily="2" charset="2"/>
              </a:rPr>
              <a:t> </a:t>
            </a:r>
            <a:r>
              <a:rPr lang="en-US" sz="3100" err="1" smtClean="0">
                <a:latin typeface="+mj-lt"/>
                <a:sym typeface="Wingdings" pitchFamily="2" charset="2"/>
              </a:rPr>
              <a:t>đinh</a:t>
            </a:r>
            <a:r>
              <a:rPr lang="en-US" sz="3100" smtClean="0">
                <a:latin typeface="+mj-lt"/>
                <a:sym typeface="Wingdings" pitchFamily="2" charset="2"/>
              </a:rPr>
              <a:t> vị)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Nôi</a:t>
            </a:r>
            <a:r>
              <a:rPr lang="en-US" sz="3100" dirty="0" smtClean="0">
                <a:latin typeface="+mj-lt"/>
                <a:sym typeface="Wingdings" pitchFamily="2" charset="2"/>
              </a:rPr>
              <a:t> dung: BHYT =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Bảo</a:t>
            </a:r>
            <a:r>
              <a:rPr lang="en-US" sz="3100" dirty="0" smtClean="0">
                <a:latin typeface="+mj-lt"/>
                <a:sym typeface="Wingdings" pitchFamily="2" charset="2"/>
              </a:rPr>
              <a:t> </a:t>
            </a:r>
            <a:r>
              <a:rPr lang="en-US" sz="3100" dirty="0" err="1" smtClean="0">
                <a:latin typeface="+mj-lt"/>
                <a:sym typeface="Wingdings" pitchFamily="2" charset="2"/>
              </a:rPr>
              <a:t>hiểm</a:t>
            </a:r>
            <a:r>
              <a:rPr lang="en-US" sz="3100" dirty="0" smtClean="0">
                <a:latin typeface="+mj-lt"/>
                <a:sym typeface="Wingdings" pitchFamily="2" charset="2"/>
              </a:rPr>
              <a:t> + CSYT</a:t>
            </a:r>
          </a:p>
          <a:p>
            <a:pPr lvl="1"/>
            <a:endParaRPr lang="en-US" dirty="0" smtClean="0">
              <a:latin typeface="+mj-lt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latin typeface="+mj-lt"/>
                <a:sym typeface="Wingdings" pitchFamily="2" charset="2"/>
              </a:rPr>
              <a:t>Khuyến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cáo</a:t>
            </a:r>
            <a:r>
              <a:rPr lang="en-US" dirty="0" smtClean="0">
                <a:latin typeface="+mj-lt"/>
                <a:sym typeface="Wingdings" pitchFamily="2" charset="2"/>
              </a:rPr>
              <a:t>: </a:t>
            </a:r>
            <a:r>
              <a:rPr lang="en-US" dirty="0" err="1" smtClean="0">
                <a:latin typeface="+mj-lt"/>
                <a:sym typeface="Wingdings" pitchFamily="2" charset="2"/>
              </a:rPr>
              <a:t>xem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xét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lại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điều</a:t>
            </a:r>
            <a:r>
              <a:rPr lang="en-US" dirty="0" smtClean="0">
                <a:latin typeface="+mj-lt"/>
                <a:sym typeface="Wingdings" pitchFamily="2" charset="2"/>
              </a:rPr>
              <a:t> 2, </a:t>
            </a:r>
            <a:r>
              <a:rPr lang="en-US" dirty="0" err="1" smtClean="0">
                <a:latin typeface="+mj-lt"/>
                <a:sym typeface="Wingdings" pitchFamily="2" charset="2"/>
              </a:rPr>
              <a:t>khoản</a:t>
            </a:r>
            <a:r>
              <a:rPr lang="en-US" dirty="0" smtClean="0">
                <a:latin typeface="+mj-lt"/>
                <a:sym typeface="Wingdings" pitchFamily="2" charset="2"/>
              </a:rPr>
              <a:t> 1 </a:t>
            </a:r>
            <a:r>
              <a:rPr lang="en-US" dirty="0" err="1" smtClean="0">
                <a:latin typeface="+mj-lt"/>
                <a:sym typeface="Wingdings" pitchFamily="2" charset="2"/>
              </a:rPr>
              <a:t>để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đảm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không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chỉ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nói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về</a:t>
            </a:r>
            <a:r>
              <a:rPr lang="en-US" dirty="0" smtClean="0">
                <a:latin typeface="+mj-lt"/>
                <a:sym typeface="Wingdings" pitchFamily="2" charset="2"/>
              </a:rPr>
              <a:t> “</a:t>
            </a:r>
            <a:r>
              <a:rPr lang="en-US" dirty="0" err="1" smtClean="0">
                <a:latin typeface="+mj-lt"/>
                <a:sym typeface="Wingdings" pitchFamily="2" charset="2"/>
              </a:rPr>
              <a:t>hình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thức</a:t>
            </a:r>
            <a:r>
              <a:rPr lang="en-US" dirty="0" smtClean="0">
                <a:latin typeface="+mj-lt"/>
                <a:sym typeface="Wingdings" pitchFamily="2" charset="2"/>
              </a:rPr>
              <a:t>” </a:t>
            </a:r>
            <a:r>
              <a:rPr lang="en-US" dirty="0" err="1" smtClean="0">
                <a:latin typeface="+mj-lt"/>
                <a:sym typeface="Wingdings" pitchFamily="2" charset="2"/>
              </a:rPr>
              <a:t>mà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thể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hiện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đúng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cả</a:t>
            </a:r>
            <a:r>
              <a:rPr lang="en-US" dirty="0" smtClean="0">
                <a:latin typeface="+mj-lt"/>
                <a:sym typeface="Wingdings" pitchFamily="2" charset="2"/>
              </a:rPr>
              <a:t> “</a:t>
            </a:r>
            <a:r>
              <a:rPr lang="en-US" dirty="0" err="1" smtClean="0">
                <a:latin typeface="+mj-lt"/>
                <a:sym typeface="Wingdings" pitchFamily="2" charset="2"/>
              </a:rPr>
              <a:t>nội</a:t>
            </a:r>
            <a:r>
              <a:rPr lang="en-US" dirty="0" smtClean="0">
                <a:latin typeface="+mj-lt"/>
                <a:sym typeface="Wingdings" pitchFamily="2" charset="2"/>
              </a:rPr>
              <a:t> dung”</a:t>
            </a:r>
          </a:p>
          <a:p>
            <a:pPr>
              <a:buNone/>
            </a:pPr>
            <a:endParaRPr lang="en-US" dirty="0" smtClean="0">
              <a:latin typeface="+mj-lt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latin typeface="+mj-lt"/>
                <a:sym typeface="Wingdings" pitchFamily="2" charset="2"/>
              </a:rPr>
              <a:t>Đề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xuất</a:t>
            </a:r>
            <a:r>
              <a:rPr lang="en-US" smtClean="0">
                <a:latin typeface="+mj-lt"/>
                <a:sym typeface="Wingdings" pitchFamily="2" charset="2"/>
              </a:rPr>
              <a:t>: bao </a:t>
            </a:r>
            <a:r>
              <a:rPr lang="en-US" dirty="0" err="1" smtClean="0">
                <a:latin typeface="+mj-lt"/>
                <a:sym typeface="Wingdings" pitchFamily="2" charset="2"/>
              </a:rPr>
              <a:t>gồm</a:t>
            </a:r>
            <a:r>
              <a:rPr lang="en-US" dirty="0" smtClean="0">
                <a:latin typeface="+mj-lt"/>
                <a:sym typeface="Wingdings" pitchFamily="2" charset="2"/>
              </a:rPr>
              <a:t> ý </a:t>
            </a:r>
            <a:r>
              <a:rPr lang="en-US" dirty="0" err="1" smtClean="0">
                <a:latin typeface="+mj-lt"/>
                <a:sym typeface="Wingdings" pitchFamily="2" charset="2"/>
              </a:rPr>
              <a:t>cơ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bản</a:t>
            </a:r>
            <a:r>
              <a:rPr lang="en-US" dirty="0" smtClean="0">
                <a:latin typeface="+mj-lt"/>
                <a:sym typeface="Wingdings" pitchFamily="2" charset="2"/>
              </a:rPr>
              <a:t>: “BHYT</a:t>
            </a:r>
            <a:r>
              <a:rPr lang="en-US" smtClean="0">
                <a:latin typeface="+mj-lt"/>
                <a:sym typeface="Wingdings" pitchFamily="2" charset="2"/>
              </a:rPr>
              <a:t>: là (</a:t>
            </a:r>
            <a:r>
              <a:rPr lang="en-US" dirty="0" smtClean="0">
                <a:latin typeface="+mj-lt"/>
                <a:sym typeface="Wingdings" pitchFamily="2" charset="2"/>
              </a:rPr>
              <a:t>1) </a:t>
            </a:r>
            <a:r>
              <a:rPr lang="en-US" err="1" smtClean="0">
                <a:latin typeface="+mj-lt"/>
                <a:sym typeface="Wingdings" pitchFamily="2" charset="2"/>
              </a:rPr>
              <a:t>hợp</a:t>
            </a:r>
            <a:r>
              <a:rPr lang="en-US" smtClean="0">
                <a:latin typeface="+mj-lt"/>
                <a:sym typeface="Wingdings" pitchFamily="2" charset="2"/>
              </a:rPr>
              <a:t> đồng liên </a:t>
            </a:r>
            <a:r>
              <a:rPr lang="en-US" dirty="0" err="1" smtClean="0">
                <a:latin typeface="+mj-lt"/>
                <a:sym typeface="Wingdings" pitchFamily="2" charset="2"/>
              </a:rPr>
              <a:t>quan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đến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đóng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phí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và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quyền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lợi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được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hưởng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khi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sử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dụng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cùng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các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trách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nhiệm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err="1" smtClean="0">
                <a:latin typeface="+mj-lt"/>
                <a:sym typeface="Wingdings" pitchFamily="2" charset="2"/>
              </a:rPr>
              <a:t>tuân</a:t>
            </a:r>
            <a:r>
              <a:rPr lang="en-US" smtClean="0">
                <a:latin typeface="+mj-lt"/>
                <a:sym typeface="Wingdings" pitchFamily="2" charset="2"/>
              </a:rPr>
              <a:t> thủ (2) ký </a:t>
            </a:r>
            <a:r>
              <a:rPr lang="en-US" dirty="0" err="1" smtClean="0">
                <a:latin typeface="+mj-lt"/>
                <a:sym typeface="Wingdings" pitchFamily="2" charset="2"/>
              </a:rPr>
              <a:t>giữa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chủ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thể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cung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cấp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hiểm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với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dân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một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cách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trực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tiếp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hoặc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gián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tiếp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thông</a:t>
            </a:r>
            <a:r>
              <a:rPr lang="en-US" dirty="0" smtClean="0">
                <a:latin typeface="+mj-lt"/>
                <a:sym typeface="Wingdings" pitchFamily="2" charset="2"/>
              </a:rPr>
              <a:t> qua </a:t>
            </a:r>
            <a:r>
              <a:rPr lang="en-US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sử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dụng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lao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động</a:t>
            </a:r>
            <a:r>
              <a:rPr lang="en-US" dirty="0" smtClean="0">
                <a:latin typeface="+mj-lt"/>
                <a:sym typeface="Wingdings" pitchFamily="2" charset="2"/>
              </a:rPr>
              <a:t>/</a:t>
            </a:r>
            <a:r>
              <a:rPr lang="en-US" dirty="0" err="1" smtClean="0">
                <a:latin typeface="+mj-lt"/>
                <a:sym typeface="Wingdings" pitchFamily="2" charset="2"/>
              </a:rPr>
              <a:t>tổ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chức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trợ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xã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hội</a:t>
            </a:r>
            <a:r>
              <a:rPr lang="en-US" dirty="0" smtClean="0">
                <a:latin typeface="+mj-lt"/>
                <a:sym typeface="Wingdings" pitchFamily="2" charset="2"/>
              </a:rPr>
              <a:t>,; </a:t>
            </a:r>
          </a:p>
          <a:p>
            <a:pPr>
              <a:buFont typeface="Wingdings"/>
              <a:buChar char="à"/>
            </a:pPr>
            <a:endParaRPr lang="en-US" dirty="0" smtClean="0">
              <a:latin typeface="+mj-lt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Ý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nghĩa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: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quản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lý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định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hướng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kết</a:t>
            </a:r>
            <a:r>
              <a:rPr lang="en-US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quả;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trực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tiếp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với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dân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;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tránh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trùng</a:t>
            </a:r>
            <a:r>
              <a:rPr lang="en-US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thẻ </a:t>
            </a:r>
            <a:endParaRPr lang="en-US" dirty="0" smtClean="0">
              <a:solidFill>
                <a:srgbClr val="C00000"/>
              </a:solidFill>
              <a:latin typeface="+mj-lt"/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en-US" dirty="0" smtClean="0">
              <a:latin typeface="+mj-lt"/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en-US" dirty="0" smtClean="0">
              <a:latin typeface="+mj-lt"/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64B7CE"/>
          </a:solidFill>
        </p:spPr>
        <p:txBody>
          <a:bodyPr>
            <a:noAutofit/>
          </a:bodyPr>
          <a:lstStyle/>
          <a:p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 (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tiếp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Dự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thảo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đảm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bảo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rõ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ràng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gọn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đủ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cụ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thể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chính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xác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?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latin typeface="+mj-lt"/>
              </a:rPr>
              <a:t>Khuyến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cáo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 smtClean="0">
                <a:latin typeface="+mj-lt"/>
              </a:rPr>
              <a:t>Từ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định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nghĩa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đưa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đến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các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khái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niệm</a:t>
            </a:r>
            <a:r>
              <a:rPr lang="en-US" smtClean="0">
                <a:latin typeface="+mj-lt"/>
              </a:rPr>
              <a:t> cần đưa </a:t>
            </a:r>
            <a:r>
              <a:rPr lang="en-US" dirty="0" err="1" smtClean="0">
                <a:latin typeface="+mj-lt"/>
              </a:rPr>
              <a:t>thêm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vào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làm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rõ</a:t>
            </a:r>
            <a:r>
              <a:rPr lang="en-US" dirty="0" smtClean="0">
                <a:latin typeface="+mj-lt"/>
              </a:rPr>
              <a:t>/ </a:t>
            </a:r>
            <a:r>
              <a:rPr lang="en-US" dirty="0" err="1" smtClean="0">
                <a:latin typeface="+mj-lt"/>
              </a:rPr>
              <a:t>chỉnh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sửa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xác</a:t>
            </a:r>
            <a:r>
              <a:rPr lang="en-US" dirty="0" smtClean="0">
                <a:latin typeface="+mj-lt"/>
              </a:rPr>
              <a:t>:</a:t>
            </a:r>
          </a:p>
          <a:p>
            <a:pPr lvl="1"/>
            <a:r>
              <a:rPr lang="en-US" dirty="0" err="1" smtClean="0">
                <a:latin typeface="+mj-lt"/>
              </a:rPr>
              <a:t>Hợp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đồng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 y </a:t>
            </a:r>
            <a:r>
              <a:rPr lang="en-US" err="1" smtClean="0">
                <a:latin typeface="+mj-lt"/>
              </a:rPr>
              <a:t>tế</a:t>
            </a:r>
            <a:r>
              <a:rPr lang="en-US" smtClean="0">
                <a:latin typeface="+mj-lt"/>
              </a:rPr>
              <a:t>;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Cơ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quan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chủ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cấp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dịch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 y </a:t>
            </a:r>
            <a:r>
              <a:rPr lang="en-US" dirty="0" err="1" smtClean="0">
                <a:latin typeface="+mj-lt"/>
              </a:rPr>
              <a:t>tế</a:t>
            </a:r>
            <a:endParaRPr lang="en-US" dirty="0" smtClean="0">
              <a:latin typeface="+mj-lt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latin typeface="+mj-lt"/>
                <a:sym typeface="Wingdings" pitchFamily="2" charset="2"/>
              </a:rPr>
              <a:t>Đề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xuất</a:t>
            </a:r>
            <a:r>
              <a:rPr lang="en-US" dirty="0" smtClean="0">
                <a:latin typeface="+mj-lt"/>
                <a:sym typeface="Wingdings" pitchFamily="2" charset="2"/>
              </a:rPr>
              <a:t>: </a:t>
            </a:r>
            <a:r>
              <a:rPr lang="en-US" dirty="0" err="1" smtClean="0">
                <a:latin typeface="+mj-lt"/>
                <a:sym typeface="Wingdings" pitchFamily="2" charset="2"/>
              </a:rPr>
              <a:t>Chính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sửa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trong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chương</a:t>
            </a:r>
            <a:r>
              <a:rPr lang="en-US" dirty="0" smtClean="0">
                <a:latin typeface="+mj-lt"/>
                <a:sym typeface="Wingdings" pitchFamily="2" charset="2"/>
              </a:rPr>
              <a:t> III </a:t>
            </a:r>
            <a:r>
              <a:rPr lang="en-US" dirty="0" err="1" smtClean="0">
                <a:latin typeface="+mj-lt"/>
                <a:sym typeface="Wingdings" pitchFamily="2" charset="2"/>
              </a:rPr>
              <a:t>và</a:t>
            </a:r>
            <a:r>
              <a:rPr lang="en-US" dirty="0" smtClean="0">
                <a:latin typeface="+mj-lt"/>
                <a:sym typeface="Wingdings" pitchFamily="2" charset="2"/>
              </a:rPr>
              <a:t> IV </a:t>
            </a:r>
            <a:r>
              <a:rPr lang="en-US" dirty="0" err="1" smtClean="0">
                <a:latin typeface="+mj-lt"/>
                <a:sym typeface="Wingdings" pitchFamily="2" charset="2"/>
              </a:rPr>
              <a:t>làm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rõ</a:t>
            </a:r>
            <a:r>
              <a:rPr lang="en-US" dirty="0" smtClean="0">
                <a:latin typeface="+mj-lt"/>
                <a:sym typeface="Wingdings" pitchFamily="2" charset="2"/>
              </a:rPr>
              <a:t>: </a:t>
            </a:r>
          </a:p>
          <a:p>
            <a:pPr lvl="1"/>
            <a:r>
              <a:rPr lang="en-US" i="1" dirty="0" smtClean="0">
                <a:latin typeface="+mj-lt"/>
                <a:sym typeface="Wingdings" pitchFamily="2" charset="2"/>
              </a:rPr>
              <a:t> “</a:t>
            </a:r>
            <a:r>
              <a:rPr lang="en-US" i="1" dirty="0" err="1" smtClean="0">
                <a:latin typeface="+mj-lt"/>
                <a:sym typeface="Wingdings" pitchFamily="2" charset="2"/>
              </a:rPr>
              <a:t>hợp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đồng</a:t>
            </a:r>
            <a:r>
              <a:rPr lang="en-US" i="1" dirty="0" smtClean="0">
                <a:latin typeface="+mj-lt"/>
                <a:sym typeface="Wingdings" pitchFamily="2" charset="2"/>
              </a:rPr>
              <a:t> BHYT </a:t>
            </a:r>
            <a:r>
              <a:rPr lang="en-US" i="1" dirty="0" err="1" smtClean="0">
                <a:latin typeface="+mj-lt"/>
                <a:sym typeface="Wingdings" pitchFamily="2" charset="2"/>
              </a:rPr>
              <a:t>là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văn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pháp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lý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ký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kết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trực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tiếp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giữa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dân</a:t>
            </a:r>
            <a:r>
              <a:rPr lang="en-US" i="1" dirty="0" smtClean="0">
                <a:latin typeface="+mj-lt"/>
                <a:sym typeface="Wingdings" pitchFamily="2" charset="2"/>
              </a:rPr>
              <a:t>/</a:t>
            </a:r>
            <a:r>
              <a:rPr lang="en-US" i="1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sử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dụng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lao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động</a:t>
            </a:r>
            <a:r>
              <a:rPr lang="en-US" i="1" dirty="0" smtClean="0">
                <a:latin typeface="+mj-lt"/>
                <a:sym typeface="Wingdings" pitchFamily="2" charset="2"/>
              </a:rPr>
              <a:t>/</a:t>
            </a:r>
            <a:r>
              <a:rPr lang="en-US" i="1" dirty="0" err="1" smtClean="0">
                <a:latin typeface="+mj-lt"/>
                <a:sym typeface="Wingdings" pitchFamily="2" charset="2"/>
              </a:rPr>
              <a:t>tổ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chức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trợ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xã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hội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với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chủ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thể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cung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cấp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i="1" dirty="0" smtClean="0">
                <a:latin typeface="+mj-lt"/>
                <a:sym typeface="Wingdings" pitchFamily="2" charset="2"/>
              </a:rPr>
              <a:t> BHYT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trong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đó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nêu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rõ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mức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phí</a:t>
            </a:r>
            <a:r>
              <a:rPr lang="en-US" i="1" u="sng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đóng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mức</a:t>
            </a:r>
            <a:r>
              <a:rPr lang="en-US" i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hưởng ,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trách</a:t>
            </a:r>
            <a:r>
              <a:rPr lang="en-US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nhiệm</a:t>
            </a:r>
            <a:r>
              <a:rPr lang="en-US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của</a:t>
            </a:r>
            <a:r>
              <a:rPr lang="en-US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môi</a:t>
            </a:r>
            <a:r>
              <a:rPr lang="en-US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bên</a:t>
            </a:r>
            <a:r>
              <a:rPr lang="en-US" i="1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....”</a:t>
            </a:r>
          </a:p>
          <a:p>
            <a:pPr lvl="1"/>
            <a:r>
              <a:rPr lang="en-US" i="1" dirty="0" err="1" smtClean="0">
                <a:latin typeface="+mj-lt"/>
                <a:sym typeface="Wingdings" pitchFamily="2" charset="2"/>
              </a:rPr>
              <a:t>Chủ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thể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cung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cấp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i="1" dirty="0" smtClean="0">
                <a:latin typeface="+mj-lt"/>
                <a:sym typeface="Wingdings" pitchFamily="2" charset="2"/>
              </a:rPr>
              <a:t> BHYT </a:t>
            </a:r>
            <a:r>
              <a:rPr lang="en-US" i="1" dirty="0" err="1" smtClean="0">
                <a:latin typeface="+mj-lt"/>
                <a:sym typeface="Wingdings" pitchFamily="2" charset="2"/>
              </a:rPr>
              <a:t>là</a:t>
            </a:r>
            <a:r>
              <a:rPr lang="en-US" i="1" dirty="0" smtClean="0">
                <a:latin typeface="+mj-lt"/>
                <a:sym typeface="Wingdings" pitchFamily="2" charset="2"/>
              </a:rPr>
              <a:t>…. </a:t>
            </a:r>
            <a:r>
              <a:rPr lang="en-US" i="1" smtClean="0">
                <a:latin typeface="+mj-lt"/>
                <a:sym typeface="Wingdings" pitchFamily="2" charset="2"/>
              </a:rPr>
              <a:t>(?)  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tránh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độc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quyền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trì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trệ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giảm</a:t>
            </a:r>
            <a:r>
              <a:rPr lang="en-US" i="1" dirty="0" smtClean="0">
                <a:latin typeface="+mj-lt"/>
                <a:sym typeface="Wingdings" pitchFamily="2" charset="2"/>
              </a:rPr>
              <a:t> chi </a:t>
            </a:r>
            <a:r>
              <a:rPr lang="en-US" i="1" dirty="0" err="1" smtClean="0">
                <a:latin typeface="+mj-lt"/>
                <a:sym typeface="Wingdings" pitchFamily="2" charset="2"/>
              </a:rPr>
              <a:t>phí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hành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chính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hiệu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quả</a:t>
            </a:r>
            <a:r>
              <a:rPr lang="en-US" i="1" dirty="0" smtClean="0">
                <a:latin typeface="+mj-lt"/>
                <a:sym typeface="Wingdings" pitchFamily="2" charset="2"/>
              </a:rPr>
              <a:t>! ): </a:t>
            </a:r>
            <a:r>
              <a:rPr lang="en-US" i="1" dirty="0" err="1" smtClean="0">
                <a:latin typeface="+mj-lt"/>
                <a:sym typeface="Wingdings" pitchFamily="2" charset="2"/>
              </a:rPr>
              <a:t>Chuyện</a:t>
            </a:r>
            <a:r>
              <a:rPr lang="en-US" i="1" dirty="0" smtClean="0">
                <a:latin typeface="+mj-lt"/>
                <a:sym typeface="Wingdings" pitchFamily="2" charset="2"/>
              </a:rPr>
              <a:t> 800000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thẻ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trùng</a:t>
            </a:r>
            <a:r>
              <a:rPr lang="en-US" i="1" dirty="0" smtClean="0">
                <a:latin typeface="+mj-lt"/>
                <a:sym typeface="Wingdings" pitchFamily="2" charset="2"/>
              </a:rPr>
              <a:t>/43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tỉnh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thành</a:t>
            </a:r>
            <a:r>
              <a:rPr lang="en-US" i="1" dirty="0" smtClean="0">
                <a:latin typeface="+mj-lt"/>
                <a:sym typeface="Wingdings" pitchFamily="2" charset="2"/>
              </a:rPr>
              <a:t>, </a:t>
            </a:r>
            <a:r>
              <a:rPr lang="en-US" i="1" dirty="0" err="1" smtClean="0">
                <a:latin typeface="+mj-lt"/>
                <a:sym typeface="Wingdings" pitchFamily="2" charset="2"/>
              </a:rPr>
              <a:t>rồi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nhân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bản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xét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err="1" smtClean="0">
                <a:latin typeface="+mj-lt"/>
                <a:sym typeface="Wingdings" pitchFamily="2" charset="2"/>
              </a:rPr>
              <a:t>nghiệm</a:t>
            </a:r>
            <a:r>
              <a:rPr lang="en-US" i="1" smtClean="0">
                <a:latin typeface="+mj-lt"/>
                <a:sym typeface="Wingdings" pitchFamily="2" charset="2"/>
              </a:rPr>
              <a:t>, bệnh </a:t>
            </a:r>
            <a:r>
              <a:rPr lang="en-US" i="1" dirty="0" err="1" smtClean="0">
                <a:latin typeface="+mj-lt"/>
                <a:sym typeface="Wingdings" pitchFamily="2" charset="2"/>
              </a:rPr>
              <a:t>án</a:t>
            </a:r>
            <a:r>
              <a:rPr lang="en-US" i="1" dirty="0" smtClean="0">
                <a:latin typeface="+mj-lt"/>
                <a:sym typeface="Wingdings" pitchFamily="2" charset="2"/>
              </a:rPr>
              <a:t> ma…. </a:t>
            </a:r>
            <a:r>
              <a:rPr lang="en-US" i="1" dirty="0" err="1" smtClean="0">
                <a:latin typeface="+mj-lt"/>
                <a:sym typeface="Wingdings" pitchFamily="2" charset="2"/>
              </a:rPr>
              <a:t>Có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nguồn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gốc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từ</a:t>
            </a:r>
            <a:r>
              <a:rPr lang="en-US" i="1" dirty="0" smtClean="0">
                <a:latin typeface="+mj-lt"/>
                <a:sym typeface="Wingdings" pitchFamily="2" charset="2"/>
              </a:rPr>
              <a:t> </a:t>
            </a:r>
            <a:r>
              <a:rPr lang="en-US" i="1" dirty="0" err="1" smtClean="0">
                <a:latin typeface="+mj-lt"/>
                <a:sym typeface="Wingdings" pitchFamily="2" charset="2"/>
              </a:rPr>
              <a:t>đâu</a:t>
            </a:r>
            <a:r>
              <a:rPr lang="en-US" i="1" dirty="0" smtClean="0">
                <a:latin typeface="+mj-lt"/>
                <a:sym typeface="Wingdings" pitchFamily="2" charset="2"/>
              </a:rPr>
              <a:t>? 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Ý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nghĩa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: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quản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lý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theo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kết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quả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sản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phẩm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đích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trong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bối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cảnh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kinh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thị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trường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toàn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cầu</a:t>
            </a:r>
            <a:r>
              <a:rPr lang="en-US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hóa</a:t>
            </a:r>
            <a:endParaRPr lang="en-US" dirty="0" smtClean="0">
              <a:solidFill>
                <a:srgbClr val="C00000"/>
              </a:solidFill>
              <a:latin typeface="+mj-lt"/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pháp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lý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của</a:t>
            </a:r>
            <a:r>
              <a:rPr lang="en-US" dirty="0" smtClean="0">
                <a:latin typeface="+mj-lt"/>
              </a:rPr>
              <a:t> “</a:t>
            </a:r>
            <a:r>
              <a:rPr lang="en-US" dirty="0" err="1" smtClean="0">
                <a:latin typeface="+mj-lt"/>
              </a:rPr>
              <a:t>bắt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buộc</a:t>
            </a:r>
            <a:r>
              <a:rPr lang="en-US" smtClean="0">
                <a:latin typeface="+mj-lt"/>
              </a:rPr>
              <a:t>”: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Hiểu</a:t>
            </a:r>
            <a:r>
              <a:rPr lang="en-US" dirty="0" smtClean="0">
                <a:latin typeface="+mj-lt"/>
              </a:rPr>
              <a:t> “</a:t>
            </a:r>
            <a:r>
              <a:rPr lang="en-US" dirty="0" err="1" smtClean="0">
                <a:latin typeface="+mj-lt"/>
              </a:rPr>
              <a:t>bắt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buộc</a:t>
            </a:r>
            <a:r>
              <a:rPr lang="en-US" dirty="0" smtClean="0">
                <a:latin typeface="+mj-lt"/>
              </a:rPr>
              <a:t>” ở </a:t>
            </a:r>
            <a:r>
              <a:rPr lang="en-US" dirty="0" err="1" smtClean="0">
                <a:latin typeface="+mj-lt"/>
              </a:rPr>
              <a:t>phạm</a:t>
            </a:r>
            <a:r>
              <a:rPr lang="en-US" dirty="0" smtClean="0">
                <a:latin typeface="+mj-lt"/>
              </a:rPr>
              <a:t> vi </a:t>
            </a:r>
            <a:r>
              <a:rPr lang="en-US" dirty="0" err="1" smtClean="0">
                <a:latin typeface="+mj-lt"/>
              </a:rPr>
              <a:t>nào</a:t>
            </a:r>
            <a:r>
              <a:rPr lang="en-US" dirty="0" smtClean="0">
                <a:latin typeface="+mj-lt"/>
              </a:rPr>
              <a:t>? </a:t>
            </a:r>
            <a:r>
              <a:rPr lang="en-US" dirty="0" err="1" smtClean="0">
                <a:latin typeface="+mj-lt"/>
              </a:rPr>
              <a:t>Mức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độ</a:t>
            </a:r>
            <a:r>
              <a:rPr lang="en-US" dirty="0" smtClean="0">
                <a:latin typeface="+mj-lt"/>
              </a:rPr>
              <a:t> ??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latin typeface="+mj-lt"/>
                <a:sym typeface="Wingdings" pitchFamily="2" charset="2"/>
              </a:rPr>
              <a:t>Khuyến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cáo</a:t>
            </a:r>
            <a:r>
              <a:rPr lang="en-US" dirty="0" smtClean="0">
                <a:latin typeface="+mj-lt"/>
                <a:sym typeface="Wingdings" pitchFamily="2" charset="2"/>
              </a:rPr>
              <a:t>: </a:t>
            </a:r>
          </a:p>
          <a:p>
            <a:pPr lvl="1"/>
            <a:r>
              <a:rPr lang="en-US" dirty="0" err="1" smtClean="0">
                <a:latin typeface="+mj-lt"/>
                <a:sym typeface="Wingdings" pitchFamily="2" charset="2"/>
              </a:rPr>
              <a:t>Bắt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buộc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được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hiểu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mọi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dân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Việt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nam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đều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phải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có</a:t>
            </a:r>
            <a:r>
              <a:rPr lang="en-US" dirty="0" smtClean="0">
                <a:latin typeface="+mj-lt"/>
                <a:sym typeface="Wingdings" pitchFamily="2" charset="2"/>
              </a:rPr>
              <a:t> TỐI THIỂU GÓI </a:t>
            </a:r>
            <a:r>
              <a:rPr lang="en-US" smtClean="0">
                <a:latin typeface="+mj-lt"/>
                <a:sym typeface="Wingdings" pitchFamily="2" charset="2"/>
              </a:rPr>
              <a:t>BẢO HiỂM Y </a:t>
            </a:r>
            <a:r>
              <a:rPr lang="en-US" dirty="0" smtClean="0">
                <a:latin typeface="+mj-lt"/>
                <a:sym typeface="Wingdings" pitchFamily="2" charset="2"/>
              </a:rPr>
              <a:t>TẾ CƠ BẢN --. </a:t>
            </a:r>
            <a:r>
              <a:rPr lang="en-US" dirty="0" err="1" smtClean="0">
                <a:latin typeface="+mj-lt"/>
                <a:sym typeface="Wingdings" pitchFamily="2" charset="2"/>
              </a:rPr>
              <a:t>Bắt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Buộc</a:t>
            </a:r>
            <a:r>
              <a:rPr lang="en-US" dirty="0" smtClean="0">
                <a:latin typeface="+mj-lt"/>
                <a:sym typeface="Wingdings" pitchFamily="2" charset="2"/>
              </a:rPr>
              <a:t> PHÁP LÝ VỚI CHỦ THỂ SỬ DỤNG LAO ĐỘNG, NGÀNH AN SINH XÃ HỘI</a:t>
            </a:r>
          </a:p>
          <a:p>
            <a:pPr lvl="1"/>
            <a:r>
              <a:rPr lang="en-US" dirty="0" err="1" smtClean="0">
                <a:latin typeface="+mj-lt"/>
                <a:sym typeface="Wingdings" pitchFamily="2" charset="2"/>
              </a:rPr>
              <a:t>Người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dân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có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quyền</a:t>
            </a:r>
            <a:r>
              <a:rPr lang="en-US" dirty="0" smtClean="0">
                <a:latin typeface="+mj-lt"/>
                <a:sym typeface="Wingdings" pitchFamily="2" charset="2"/>
              </a:rPr>
              <a:t> &amp; </a:t>
            </a:r>
            <a:r>
              <a:rPr lang="en-US" dirty="0" err="1" smtClean="0">
                <a:latin typeface="+mj-lt"/>
                <a:sym typeface="Wingdings" pitchFamily="2" charset="2"/>
              </a:rPr>
              <a:t>trách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nhiệm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được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lựa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chọn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gói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hiểm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 “</a:t>
            </a:r>
            <a:r>
              <a:rPr lang="en-US" dirty="0" err="1" smtClean="0">
                <a:latin typeface="+mj-lt"/>
                <a:sym typeface="Wingdings" pitchFamily="2" charset="2"/>
              </a:rPr>
              <a:t>tốt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hơn</a:t>
            </a:r>
            <a:r>
              <a:rPr lang="en-US" dirty="0" smtClean="0">
                <a:latin typeface="+mj-lt"/>
                <a:sym typeface="Wingdings" pitchFamily="2" charset="2"/>
              </a:rPr>
              <a:t>” </a:t>
            </a:r>
            <a:r>
              <a:rPr lang="en-US" dirty="0" err="1" smtClean="0">
                <a:latin typeface="+mj-lt"/>
                <a:sym typeface="Wingdings" pitchFamily="2" charset="2"/>
              </a:rPr>
              <a:t>gói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cơ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bản</a:t>
            </a:r>
            <a:r>
              <a:rPr lang="en-US" dirty="0" smtClean="0">
                <a:latin typeface="+mj-lt"/>
                <a:sym typeface="Wingdings" pitchFamily="2" charset="2"/>
              </a:rPr>
              <a:t>!</a:t>
            </a:r>
          </a:p>
          <a:p>
            <a:pPr lvl="1"/>
            <a:r>
              <a:rPr lang="en-US" dirty="0" err="1" smtClean="0">
                <a:latin typeface="+mj-lt"/>
                <a:sym typeface="Wingdings" pitchFamily="2" charset="2"/>
              </a:rPr>
              <a:t>Động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lực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thúc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đẩy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chất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lượng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chăm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sóc</a:t>
            </a:r>
            <a:r>
              <a:rPr lang="en-US" dirty="0" smtClean="0">
                <a:latin typeface="+mj-lt"/>
                <a:sym typeface="Wingdings" pitchFamily="2" charset="2"/>
              </a:rPr>
              <a:t> y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dịch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vụ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hiêm</a:t>
            </a:r>
            <a:r>
              <a:rPr lang="en-US" dirty="0" smtClean="0">
                <a:latin typeface="+mj-lt"/>
                <a:sym typeface="Wingdings" pitchFamily="2" charset="2"/>
              </a:rPr>
              <a:t>, </a:t>
            </a:r>
            <a:r>
              <a:rPr lang="en-US" dirty="0" err="1" smtClean="0">
                <a:latin typeface="+mj-lt"/>
                <a:sym typeface="Wingdings" pitchFamily="2" charset="2"/>
              </a:rPr>
              <a:t>thuận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theo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nguyên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lý</a:t>
            </a:r>
            <a:r>
              <a:rPr lang="en-US" dirty="0" smtClean="0">
                <a:latin typeface="+mj-lt"/>
                <a:sym typeface="Wingdings" pitchFamily="2" charset="2"/>
              </a:rPr>
              <a:t> “</a:t>
            </a:r>
            <a:r>
              <a:rPr lang="en-US" dirty="0" err="1" smtClean="0">
                <a:latin typeface="+mj-lt"/>
                <a:sym typeface="Wingdings" pitchFamily="2" charset="2"/>
              </a:rPr>
              <a:t>bảo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hiểm</a:t>
            </a:r>
            <a:r>
              <a:rPr lang="en-US" dirty="0" smtClean="0">
                <a:latin typeface="+mj-lt"/>
                <a:sym typeface="Wingdings" pitchFamily="2" charset="2"/>
              </a:rPr>
              <a:t>” </a:t>
            </a:r>
            <a:r>
              <a:rPr lang="en-US" dirty="0" err="1" smtClean="0">
                <a:latin typeface="+mj-lt"/>
                <a:sym typeface="Wingdings" pitchFamily="2" charset="2"/>
              </a:rPr>
              <a:t>và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kinh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tế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thị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trương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toàn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cầu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hóa</a:t>
            </a:r>
            <a:r>
              <a:rPr lang="en-US" dirty="0" smtClean="0">
                <a:latin typeface="+mj-lt"/>
                <a:sym typeface="Wingdings" pitchFamily="2" charset="2"/>
              </a:rPr>
              <a:t>!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latin typeface="+mj-lt"/>
              </a:rPr>
              <a:t>Đề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xuất</a:t>
            </a:r>
            <a:r>
              <a:rPr lang="en-US" smtClean="0">
                <a:latin typeface="+mj-lt"/>
              </a:rPr>
              <a:t> :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err="1" smtClean="0">
                <a:latin typeface="+mj-lt"/>
              </a:rPr>
              <a:t>Xuất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phát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từ</a:t>
            </a:r>
            <a:r>
              <a:rPr lang="en-US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xây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dựng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gói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dịch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vụ</a:t>
            </a:r>
            <a:r>
              <a:rPr lang="en-US" b="1" u="sng" dirty="0" smtClean="0">
                <a:latin typeface="+mj-lt"/>
              </a:rPr>
              <a:t> y </a:t>
            </a:r>
            <a:r>
              <a:rPr lang="en-US" b="1" u="sng" dirty="0" err="1" smtClean="0">
                <a:latin typeface="+mj-lt"/>
              </a:rPr>
              <a:t>tế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cơ</a:t>
            </a:r>
            <a:r>
              <a:rPr lang="en-US" b="1" u="sng" dirty="0" smtClean="0">
                <a:latin typeface="+mj-lt"/>
              </a:rPr>
              <a:t> </a:t>
            </a:r>
            <a:r>
              <a:rPr lang="en-US" b="1" u="sng" dirty="0" err="1" smtClean="0">
                <a:latin typeface="+mj-lt"/>
              </a:rPr>
              <a:t>bản</a:t>
            </a:r>
            <a:r>
              <a:rPr lang="en-US" dirty="0" smtClean="0">
                <a:latin typeface="+mj-lt"/>
              </a:rPr>
              <a:t>, </a:t>
            </a:r>
            <a:r>
              <a:rPr lang="en-US" b="1" i="1" dirty="0" err="1" smtClean="0">
                <a:latin typeface="+mj-lt"/>
              </a:rPr>
              <a:t>tiêu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chuẩn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chất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lượng</a:t>
            </a:r>
            <a:r>
              <a:rPr lang="en-US" b="1" i="1" dirty="0" smtClean="0">
                <a:latin typeface="+mj-lt"/>
              </a:rPr>
              <a:t>, </a:t>
            </a:r>
            <a:r>
              <a:rPr lang="en-US" b="1" i="1" dirty="0" err="1" smtClean="0">
                <a:latin typeface="+mj-lt"/>
              </a:rPr>
              <a:t>giá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tính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đúng</a:t>
            </a:r>
            <a:r>
              <a:rPr lang="en-US" b="1" i="1" dirty="0" smtClean="0">
                <a:latin typeface="+mj-lt"/>
              </a:rPr>
              <a:t>, </a:t>
            </a:r>
            <a:r>
              <a:rPr lang="en-US" b="1" i="1" dirty="0" err="1" smtClean="0">
                <a:latin typeface="+mj-lt"/>
              </a:rPr>
              <a:t>tính</a:t>
            </a:r>
            <a:r>
              <a:rPr lang="en-US" b="1" i="1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đủ</a:t>
            </a:r>
            <a:r>
              <a:rPr lang="en-US" b="1" i="1" dirty="0" smtClean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làm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sở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để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mức</a:t>
            </a:r>
            <a:r>
              <a:rPr lang="en-US" dirty="0" smtClean="0">
                <a:latin typeface="+mj-lt"/>
              </a:rPr>
              <a:t> thu </a:t>
            </a:r>
            <a:r>
              <a:rPr lang="en-US" dirty="0" err="1" smtClean="0">
                <a:latin typeface="+mj-lt"/>
              </a:rPr>
              <a:t>phí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quỹ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bảo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hiểm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vận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hành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hệ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thống</a:t>
            </a:r>
            <a:r>
              <a:rPr lang="en-US" dirty="0" smtClean="0">
                <a:latin typeface="+mj-lt"/>
              </a:rPr>
              <a:t> </a:t>
            </a:r>
            <a:r>
              <a:rPr lang="en-US" err="1" smtClean="0">
                <a:latin typeface="+mj-lt"/>
              </a:rPr>
              <a:t>bảo</a:t>
            </a:r>
            <a:r>
              <a:rPr lang="en-US" smtClean="0">
                <a:latin typeface="+mj-lt"/>
              </a:rPr>
              <a:t> hiểm “</a:t>
            </a:r>
            <a:r>
              <a:rPr lang="en-US" dirty="0" err="1" smtClean="0">
                <a:latin typeface="+mj-lt"/>
              </a:rPr>
              <a:t>khám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bệnh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chữa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bệnh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bắt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buộc</a:t>
            </a:r>
            <a:r>
              <a:rPr lang="en-US" dirty="0" smtClean="0">
                <a:latin typeface="+mj-lt"/>
              </a:rPr>
              <a:t>”.</a:t>
            </a: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64B7CE"/>
          </a:solidFill>
        </p:spPr>
        <p:txBody>
          <a:bodyPr>
            <a:noAutofit/>
          </a:bodyPr>
          <a:lstStyle/>
          <a:p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 (</a:t>
            </a:r>
            <a:r>
              <a:rPr lang="en-US" sz="40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tiếp</a:t>
            </a:r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Dự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thảo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đảm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bảo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rõ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ràng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gọn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đủ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cụ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thể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chính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xác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? 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64B7CE"/>
          </a:solidFill>
        </p:spPr>
        <p:txBody>
          <a:bodyPr>
            <a:normAutofit fontScale="90000"/>
          </a:bodyPr>
          <a:lstStyle/>
          <a:p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tích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Luật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thiếu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tách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bạch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chức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năng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err="1" smtClean="0">
                <a:solidFill>
                  <a:schemeClr val="bg1"/>
                </a:solidFill>
                <a:latin typeface="+mj-lt"/>
              </a:rPr>
              <a:t>quản</a:t>
            </a:r>
            <a:r>
              <a:rPr lang="en-US" sz="3100" smtClean="0">
                <a:solidFill>
                  <a:schemeClr val="bg1"/>
                </a:solidFill>
                <a:latin typeface="+mj-lt"/>
              </a:rPr>
              <a:t> lý</a:t>
            </a:r>
            <a:br>
              <a:rPr lang="en-US" sz="3100" smtClean="0">
                <a:solidFill>
                  <a:schemeClr val="bg1"/>
                </a:solidFill>
                <a:latin typeface="+mj-lt"/>
              </a:rPr>
            </a:br>
            <a:r>
              <a:rPr lang="en-US" sz="3100" smtClean="0">
                <a:solidFill>
                  <a:schemeClr val="bg1"/>
                </a:solidFill>
                <a:latin typeface="+mj-lt"/>
              </a:rPr>
              <a:t>và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chức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năng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cung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cấp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dịch</a:t>
            </a:r>
            <a:r>
              <a:rPr lang="en-US" sz="31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latin typeface="+mj-lt"/>
              </a:rPr>
              <a:t>vụ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err="1" smtClean="0">
                <a:latin typeface="+mj-lt"/>
              </a:rPr>
              <a:t>Xuyên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suốt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nội</a:t>
            </a:r>
            <a:r>
              <a:rPr lang="en-US" sz="3800" dirty="0" smtClean="0">
                <a:latin typeface="+mj-lt"/>
              </a:rPr>
              <a:t> dung </a:t>
            </a:r>
            <a:r>
              <a:rPr lang="en-US" sz="3800" dirty="0" err="1" smtClean="0">
                <a:latin typeface="+mj-lt"/>
              </a:rPr>
              <a:t>dư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thảo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luật</a:t>
            </a:r>
            <a:r>
              <a:rPr lang="en-US" sz="3800" smtClean="0">
                <a:latin typeface="+mj-lt"/>
              </a:rPr>
              <a:t>: thiếu rõ </a:t>
            </a:r>
            <a:r>
              <a:rPr lang="en-US" sz="3800" dirty="0" err="1" smtClean="0">
                <a:latin typeface="+mj-lt"/>
              </a:rPr>
              <a:t>ràng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cấu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trúc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hệ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thống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dirty="0" err="1" smtClean="0">
                <a:latin typeface="+mj-lt"/>
              </a:rPr>
              <a:t>cấu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trúc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chức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năng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dirty="0" err="1" smtClean="0">
                <a:latin typeface="+mj-lt"/>
              </a:rPr>
              <a:t>chứa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đựng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nguy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cơ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chồng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lấn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trách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nhiệm</a:t>
            </a:r>
            <a:r>
              <a:rPr lang="en-US" sz="3800" dirty="0" smtClean="0">
                <a:latin typeface="+mj-lt"/>
              </a:rPr>
              <a:t>, </a:t>
            </a:r>
            <a:r>
              <a:rPr lang="en-US" sz="3800" dirty="0" err="1" smtClean="0">
                <a:latin typeface="+mj-lt"/>
              </a:rPr>
              <a:t>thiếu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khách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quan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trong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giám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sát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đánh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giá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chất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err="1" smtClean="0">
                <a:latin typeface="+mj-lt"/>
              </a:rPr>
              <a:t>lượng</a:t>
            </a:r>
            <a:r>
              <a:rPr lang="en-US" sz="3800" dirty="0" smtClean="0">
                <a:latin typeface="+mj-lt"/>
              </a:rPr>
              <a:t> </a:t>
            </a:r>
            <a:r>
              <a:rPr lang="en-US" sz="3800" dirty="0" smtClean="0">
                <a:latin typeface="+mj-lt"/>
                <a:sym typeface="Wingdings" pitchFamily="2" charset="2"/>
              </a:rPr>
              <a:t>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lâu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dài</a:t>
            </a:r>
            <a:r>
              <a:rPr lang="en-US" sz="38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đe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dọa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tính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minh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bạch</a:t>
            </a:r>
            <a:r>
              <a:rPr lang="en-US" sz="38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giải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trình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trách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nhiệm</a:t>
            </a:r>
            <a:r>
              <a:rPr lang="en-US" sz="38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phát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triển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chất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lượng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hệ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và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sự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an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toàn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của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quỹ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BHYT</a:t>
            </a:r>
          </a:p>
          <a:p>
            <a:pPr>
              <a:buFont typeface="Wingdings"/>
              <a:buChar char="à"/>
            </a:pPr>
            <a:r>
              <a:rPr lang="en-US" sz="3800" i="1" dirty="0" err="1" smtClean="0">
                <a:latin typeface="+mj-lt"/>
                <a:sym typeface="Wingdings" pitchFamily="2" charset="2"/>
              </a:rPr>
              <a:t>Khuyến</a:t>
            </a:r>
            <a:r>
              <a:rPr lang="en-US" sz="3800" i="1" dirty="0" smtClean="0">
                <a:latin typeface="+mj-lt"/>
                <a:sym typeface="Wingdings" pitchFamily="2" charset="2"/>
              </a:rPr>
              <a:t> </a:t>
            </a:r>
            <a:r>
              <a:rPr lang="en-US" sz="3800" i="1" dirty="0" err="1" smtClean="0">
                <a:latin typeface="+mj-lt"/>
                <a:sym typeface="Wingdings" pitchFamily="2" charset="2"/>
              </a:rPr>
              <a:t>cáo</a:t>
            </a:r>
            <a:r>
              <a:rPr lang="en-US" sz="3800" i="1" dirty="0" smtClean="0">
                <a:latin typeface="+mj-lt"/>
                <a:sym typeface="Wingdings" pitchFamily="2" charset="2"/>
              </a:rPr>
              <a:t>:</a:t>
            </a:r>
          </a:p>
          <a:p>
            <a:pPr lvl="1">
              <a:buFont typeface="Wingdings"/>
              <a:buChar char="à"/>
            </a:pPr>
            <a:r>
              <a:rPr lang="en-US" sz="3400" i="1" dirty="0" err="1" smtClean="0">
                <a:latin typeface="+mj-lt"/>
                <a:sym typeface="Wingdings" pitchFamily="2" charset="2"/>
              </a:rPr>
              <a:t>Định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rõ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chủ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thể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cung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cấp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khám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chữa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bệnh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bảo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hiểm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y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tế</a:t>
            </a:r>
            <a:r>
              <a:rPr lang="en-US" sz="3400" i="1" dirty="0" smtClean="0">
                <a:latin typeface="+mj-lt"/>
                <a:sym typeface="Wingdings" pitchFamily="2" charset="2"/>
              </a:rPr>
              <a:t>;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tách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bạch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rõ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ràng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trong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cấu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trúc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quản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lý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hệ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sz="3400" i="1" dirty="0" err="1" smtClean="0">
                <a:latin typeface="+mj-lt"/>
                <a:sym typeface="Wingdings" pitchFamily="2" charset="2"/>
              </a:rPr>
              <a:t>Thêm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điều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luật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tạo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môi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trường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cho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sự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hình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thành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khối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cung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cấp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đa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thành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phần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(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công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phi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lợi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nhuận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tư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nhân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). </a:t>
            </a:r>
          </a:p>
          <a:p>
            <a:pPr lvl="1">
              <a:buFont typeface="Wingdings"/>
              <a:buChar char="à"/>
            </a:pPr>
            <a:r>
              <a:rPr lang="en-US" sz="3400" i="1" dirty="0" err="1" smtClean="0">
                <a:latin typeface="+mj-lt"/>
                <a:sym typeface="Wingdings" pitchFamily="2" charset="2"/>
              </a:rPr>
              <a:t>Tách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chức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năng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lập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chính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sách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quản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lý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hệ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thống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lập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quỹ</a:t>
            </a:r>
            <a:r>
              <a:rPr lang="en-US" sz="3400" i="1" dirty="0" smtClean="0">
                <a:latin typeface="+mj-lt"/>
                <a:sym typeface="Wingdings" pitchFamily="2" charset="2"/>
              </a:rPr>
              <a:t>,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quản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lý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quỹ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BHYT…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khỏi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khối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cung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cấp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dịch</a:t>
            </a:r>
            <a:r>
              <a:rPr lang="en-US" sz="3400" i="1" dirty="0" smtClean="0">
                <a:latin typeface="+mj-lt"/>
                <a:sym typeface="Wingdings" pitchFamily="2" charset="2"/>
              </a:rPr>
              <a:t> </a:t>
            </a:r>
            <a:r>
              <a:rPr lang="en-US" sz="3400" i="1" dirty="0" err="1" smtClean="0">
                <a:latin typeface="+mj-lt"/>
                <a:sym typeface="Wingdings" pitchFamily="2" charset="2"/>
              </a:rPr>
              <a:t>vụ</a:t>
            </a:r>
            <a:r>
              <a:rPr lang="en-US" sz="3400" i="1" dirty="0" smtClean="0">
                <a:latin typeface="+mj-lt"/>
                <a:sym typeface="Wingdings" pitchFamily="2" charset="2"/>
              </a:rPr>
              <a:t>. </a:t>
            </a:r>
            <a:endParaRPr lang="en-US" sz="3400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Trần Tuấn- Góp ý dự luật BHYT- Quốc Hội. 7.11.2013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E3EE-4CED-4455-B746-226E0922B0A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2139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DỰ LUẬT SỬA ĐỔI, BỔ SUNG MỘT SỐ ĐIỀU CỦA LUẬT BẢO HIỂM Y TẾ  Phân tích dự thảo luật BHYT sửa đổi 2013 và khuyến nghị từ nhóm tư vấn phản biện chính sách y tế VUSTA Hội nghị chính sách y tế dự phòng và luật bảo hiểm y tế Ủy ban các Vấn đề Xã hội Quốc Hội &amp; VUSTA  Hà Nội 7/11/2013</vt:lpstr>
      <vt:lpstr>Phân tích &amp; khuyến nghị là sự xây dựng tiếp nối…</vt:lpstr>
      <vt:lpstr>Mục tiêu</vt:lpstr>
      <vt:lpstr>Các câu hỏi…</vt:lpstr>
      <vt:lpstr>Phân tích 1  Dự thảo Luật đảm bảo rõ ràng, gọn, đủ, cụ thể, chính xác? </vt:lpstr>
      <vt:lpstr>Phân tích 1  Dự thảo Luật đảm bảo rõ ràng, gọn, đủ, cụ thể, chính xác? </vt:lpstr>
      <vt:lpstr>Phân tích 1 (tiếp)  Dự thảo Luật đảm bảo rõ ràng, gọn, đủ, cụ thể, chính xác? </vt:lpstr>
      <vt:lpstr>Phân tích 1 (tiếp)  Dự thảo Luật đảm bảo rõ ràng, gọn, đủ, cụ thể, chính xác? </vt:lpstr>
      <vt:lpstr>Phân tích 2 Luật thiếu tách bạch chức năng quản lý và chức năng cung cấp dịch vụ</vt:lpstr>
      <vt:lpstr>Phân tích 3 Khoa học quản lý chất lượng dịch vụ bảo hiểm y tế đòi hỏi giám sát, đánh giá khách quan </vt:lpstr>
      <vt:lpstr>Sơ đồ các chủ thể trong dự luật sửa đổi</vt:lpstr>
      <vt:lpstr>Luật Bảo hiểm y tế + Luật Khám, chữa bệnh duy trì tình trạng này…</vt:lpstr>
      <vt:lpstr>Thông điệp gửi đến các đại biểu Quốc hội Dự thảo luật 10/2013….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DỰ LUẬT SỬA ĐỔI, BỔ SUNG MỘT SỐ ĐIỀU CỦA LUẬT BẢO HIỂM Y TẾ  Phân tích dự thảo luật BHYT sửa đổi 2013 và khuyến nghị từ nhóm tư vấn phản biện chính sách y tế VUSTA Hội nghị chính sách y tế dự phòng và luật bảo hiểm y tế Ủy ban các Vấn đề Xã hội Quốc Hội &amp; VUSTA  Hà nội  7/11/2013</dc:title>
  <dc:creator>Admin</dc:creator>
  <cp:lastModifiedBy>Linh - RTCCD</cp:lastModifiedBy>
  <cp:revision>20</cp:revision>
  <dcterms:created xsi:type="dcterms:W3CDTF">2013-11-06T08:52:42Z</dcterms:created>
  <dcterms:modified xsi:type="dcterms:W3CDTF">2013-11-08T11:11:49Z</dcterms:modified>
</cp:coreProperties>
</file>